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6858000" cx="9144000"/>
  <p:notesSz cx="6858000" cy="9144000"/>
  <p:embeddedFontLst>
    <p:embeddedFont>
      <p:font typeface="Economica"/>
      <p:regular r:id="rId23"/>
      <p:bold r:id="rId24"/>
      <p:italic r:id="rId25"/>
      <p:boldItalic r:id="rId26"/>
    </p:embeddedFont>
    <p:embeddedFont>
      <p:font typeface="Playfair Display"/>
      <p:regular r:id="rId27"/>
      <p:bold r:id="rId28"/>
      <p:italic r:id="rId29"/>
      <p:boldItalic r:id="rId30"/>
    </p:embeddedFont>
    <p:embeddedFont>
      <p:font typeface="Lato"/>
      <p:regular r:id="rId31"/>
      <p:bold r:id="rId32"/>
      <p:italic r:id="rId33"/>
      <p:boldItalic r:id="rId34"/>
    </p:embeddedFont>
    <p:embeddedFont>
      <p:font typeface="Lato Light"/>
      <p:regular r:id="rId35"/>
      <p:bold r:id="rId36"/>
      <p:italic r:id="rId37"/>
      <p:boldItalic r:id="rId38"/>
    </p:embeddedFont>
    <p:embeddedFont>
      <p:font typeface="Lora"/>
      <p:regular r:id="rId39"/>
      <p:bold r:id="rId40"/>
      <p:italic r:id="rId41"/>
      <p:boldItalic r:id="rId42"/>
    </p:embeddedFont>
    <p:embeddedFont>
      <p:font typeface="Abel"/>
      <p:regular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450F672-ACF4-432C-B9E1-F6D5DC9D85CE}">
  <a:tblStyle styleId="{F450F672-ACF4-432C-B9E1-F6D5DC9D85C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14765A7-4785-497B-AEA0-2BFE4A361375}"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Lora-bold.fntdata"/><Relationship Id="rId20" Type="http://schemas.openxmlformats.org/officeDocument/2006/relationships/slide" Target="slides/slide13.xml"/><Relationship Id="rId42" Type="http://schemas.openxmlformats.org/officeDocument/2006/relationships/font" Target="fonts/Lora-boldItalic.fntdata"/><Relationship Id="rId41" Type="http://schemas.openxmlformats.org/officeDocument/2006/relationships/font" Target="fonts/Lora-italic.fntdata"/><Relationship Id="rId22" Type="http://schemas.openxmlformats.org/officeDocument/2006/relationships/slide" Target="slides/slide15.xml"/><Relationship Id="rId44" Type="http://schemas.openxmlformats.org/officeDocument/2006/relationships/font" Target="fonts/OpenSans-regular.fntdata"/><Relationship Id="rId21" Type="http://schemas.openxmlformats.org/officeDocument/2006/relationships/slide" Target="slides/slide14.xml"/><Relationship Id="rId43" Type="http://schemas.openxmlformats.org/officeDocument/2006/relationships/font" Target="fonts/Abel-regular.fntdata"/><Relationship Id="rId24" Type="http://schemas.openxmlformats.org/officeDocument/2006/relationships/font" Target="fonts/Economica-bold.fntdata"/><Relationship Id="rId46" Type="http://schemas.openxmlformats.org/officeDocument/2006/relationships/font" Target="fonts/OpenSans-italic.fntdata"/><Relationship Id="rId23" Type="http://schemas.openxmlformats.org/officeDocument/2006/relationships/font" Target="fonts/Economica-regular.fntdata"/><Relationship Id="rId45" Type="http://schemas.openxmlformats.org/officeDocument/2006/relationships/font" Target="fonts/OpenSans-bold.fntdata"/><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Economica-boldItalic.fntdata"/><Relationship Id="rId25" Type="http://schemas.openxmlformats.org/officeDocument/2006/relationships/font" Target="fonts/Economica-italic.fntdata"/><Relationship Id="rId47" Type="http://schemas.openxmlformats.org/officeDocument/2006/relationships/font" Target="fonts/OpenSans-boldItalic.fntdata"/><Relationship Id="rId28" Type="http://schemas.openxmlformats.org/officeDocument/2006/relationships/font" Target="fonts/PlayfairDisplay-bold.fntdata"/><Relationship Id="rId27" Type="http://schemas.openxmlformats.org/officeDocument/2006/relationships/font" Target="fonts/PlayfairDisplay-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PlayfairDisplay-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ato-regular.fntdata"/><Relationship Id="rId30" Type="http://schemas.openxmlformats.org/officeDocument/2006/relationships/font" Target="fonts/PlayfairDisplay-boldItalic.fntdata"/><Relationship Id="rId11" Type="http://schemas.openxmlformats.org/officeDocument/2006/relationships/slide" Target="slides/slide4.xml"/><Relationship Id="rId33" Type="http://schemas.openxmlformats.org/officeDocument/2006/relationships/font" Target="fonts/Lato-italic.fntdata"/><Relationship Id="rId10" Type="http://schemas.openxmlformats.org/officeDocument/2006/relationships/slide" Target="slides/slide3.xml"/><Relationship Id="rId32" Type="http://schemas.openxmlformats.org/officeDocument/2006/relationships/font" Target="fonts/Lato-bold.fntdata"/><Relationship Id="rId13" Type="http://schemas.openxmlformats.org/officeDocument/2006/relationships/slide" Target="slides/slide6.xml"/><Relationship Id="rId35" Type="http://schemas.openxmlformats.org/officeDocument/2006/relationships/font" Target="fonts/LatoLight-regular.fntdata"/><Relationship Id="rId12" Type="http://schemas.openxmlformats.org/officeDocument/2006/relationships/slide" Target="slides/slide5.xml"/><Relationship Id="rId34" Type="http://schemas.openxmlformats.org/officeDocument/2006/relationships/font" Target="fonts/Lato-boldItalic.fntdata"/><Relationship Id="rId15" Type="http://schemas.openxmlformats.org/officeDocument/2006/relationships/slide" Target="slides/slide8.xml"/><Relationship Id="rId37" Type="http://schemas.openxmlformats.org/officeDocument/2006/relationships/font" Target="fonts/LatoLight-italic.fntdata"/><Relationship Id="rId14" Type="http://schemas.openxmlformats.org/officeDocument/2006/relationships/slide" Target="slides/slide7.xml"/><Relationship Id="rId36" Type="http://schemas.openxmlformats.org/officeDocument/2006/relationships/font" Target="fonts/LatoLight-bold.fntdata"/><Relationship Id="rId17" Type="http://schemas.openxmlformats.org/officeDocument/2006/relationships/slide" Target="slides/slide10.xml"/><Relationship Id="rId39" Type="http://schemas.openxmlformats.org/officeDocument/2006/relationships/font" Target="fonts/Lora-regular.fntdata"/><Relationship Id="rId16" Type="http://schemas.openxmlformats.org/officeDocument/2006/relationships/slide" Target="slides/slide9.xml"/><Relationship Id="rId38" Type="http://schemas.openxmlformats.org/officeDocument/2006/relationships/font" Target="fonts/LatoLight-bold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3.rd.rocks" TargetMode="External"/><Relationship Id="rId3" Type="http://schemas.openxmlformats.org/officeDocument/2006/relationships/hyperlink" Target="http://guidelines.rd.rocks" TargetMode="External"/><Relationship Id="rId4" Type="http://schemas.openxmlformats.org/officeDocument/2006/relationships/hyperlink" Target="http://feelings.rd.rocks"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feelings.rd.rock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feelings.rd.rock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copyslides.recoverydharma.rocks" TargetMode="External"/><Relationship Id="rId3" Type="http://schemas.openxmlformats.org/officeDocument/2006/relationships/hyperlink" Target="http://rd.rock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1" Type="http://schemas.openxmlformats.org/officeDocument/2006/relationships/hyperlink" Target="https://youtu.be/i1aMwJX-B60" TargetMode="External"/><Relationship Id="rId10" Type="http://schemas.openxmlformats.org/officeDocument/2006/relationships/hyperlink" Target="https://youtu.be/v3-kqXF3NUg" TargetMode="External"/><Relationship Id="rId13" Type="http://schemas.openxmlformats.org/officeDocument/2006/relationships/hyperlink" Target="https://youtu.be/B1MChMj18tY" TargetMode="External"/><Relationship Id="rId12" Type="http://schemas.openxmlformats.org/officeDocument/2006/relationships/hyperlink" Target="https://youtu.be/x5MBbvu52_Q" TargetMode="External"/><Relationship Id="rId1" Type="http://schemas.openxmlformats.org/officeDocument/2006/relationships/notesMaster" Target="../notesMasters/notesMaster1.xml"/><Relationship Id="rId2" Type="http://schemas.openxmlformats.org/officeDocument/2006/relationships/hyperlink" Target="https://youtu.be/uoTSfORWSg0" TargetMode="External"/><Relationship Id="rId3" Type="http://schemas.openxmlformats.org/officeDocument/2006/relationships/hyperlink" Target="https://youtu.be/NzKlcyoPSUE" TargetMode="External"/><Relationship Id="rId4" Type="http://schemas.openxmlformats.org/officeDocument/2006/relationships/hyperlink" Target="https://youtu.be/EksN0k2GdfA" TargetMode="External"/><Relationship Id="rId9" Type="http://schemas.openxmlformats.org/officeDocument/2006/relationships/hyperlink" Target="https://youtu.be/m3vamtmU_O0" TargetMode="External"/><Relationship Id="rId5" Type="http://schemas.openxmlformats.org/officeDocument/2006/relationships/hyperlink" Target="https://youtu.be/j7WILBWdEcM" TargetMode="External"/><Relationship Id="rId6" Type="http://schemas.openxmlformats.org/officeDocument/2006/relationships/hyperlink" Target="https://youtu.be/Dgw1QFk4peM" TargetMode="External"/><Relationship Id="rId7" Type="http://schemas.openxmlformats.org/officeDocument/2006/relationships/hyperlink" Target="https://youtu.be/j0p_F0sZ5Cc" TargetMode="External"/><Relationship Id="rId8" Type="http://schemas.openxmlformats.org/officeDocument/2006/relationships/hyperlink" Target="https://youtu.be/0GBqO4caML4"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3054331f41_0_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3054331f4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u="sng">
                <a:solidFill>
                  <a:schemeClr val="dk1"/>
                </a:solidFill>
                <a:latin typeface="Lato"/>
                <a:ea typeface="Lato"/>
                <a:cs typeface="Lato"/>
                <a:sym typeface="Lato"/>
              </a:rPr>
              <a:t>OPENING</a:t>
            </a:r>
            <a:r>
              <a:rPr lang="en" sz="1500" u="sng">
                <a:solidFill>
                  <a:schemeClr val="dk1"/>
                </a:solidFill>
                <a:latin typeface="Lato"/>
                <a:ea typeface="Lato"/>
                <a:cs typeface="Lato"/>
                <a:sym typeface="Lato"/>
              </a:rPr>
              <a:t> (~5 min)</a:t>
            </a:r>
            <a:endParaRPr sz="1500" u="sng">
              <a:solidFill>
                <a:schemeClr val="dk1"/>
              </a:solidFill>
              <a:latin typeface="Lato"/>
              <a:ea typeface="Lato"/>
              <a:cs typeface="Lato"/>
              <a:sym typeface="Lato"/>
            </a:endParaRPr>
          </a:p>
          <a:p>
            <a:pPr indent="0" lvl="0" marL="114300" marR="0" rtl="0" algn="l">
              <a:lnSpc>
                <a:spcPct val="115000"/>
              </a:lnSpc>
              <a:spcBef>
                <a:spcPts val="0"/>
              </a:spcBef>
              <a:spcAft>
                <a:spcPts val="0"/>
              </a:spcAft>
              <a:buClr>
                <a:schemeClr val="dk1"/>
              </a:buClr>
              <a:buSzPts val="1100"/>
              <a:buFont typeface="Arial"/>
              <a:buNone/>
            </a:pPr>
            <a:r>
              <a:rPr lang="en" sz="1500">
                <a:solidFill>
                  <a:schemeClr val="dk1"/>
                </a:solidFill>
                <a:latin typeface="Lato"/>
                <a:ea typeface="Lato"/>
                <a:cs typeface="Lato"/>
                <a:sym typeface="Lato"/>
              </a:rPr>
              <a:t>0 min • </a:t>
            </a:r>
            <a:r>
              <a:rPr lang="en" sz="1500" u="sng">
                <a:solidFill>
                  <a:schemeClr val="dk1"/>
                </a:solidFill>
                <a:latin typeface="Lato"/>
                <a:ea typeface="Lato"/>
                <a:cs typeface="Lato"/>
                <a:sym typeface="Lato"/>
              </a:rPr>
              <a:t>Facilitator</a:t>
            </a:r>
            <a:r>
              <a:rPr b="1" lang="en" sz="1500">
                <a:solidFill>
                  <a:schemeClr val="dk1"/>
                </a:solidFill>
                <a:latin typeface="Lato"/>
                <a:ea typeface="Lato"/>
                <a:cs typeface="Lato"/>
                <a:sym typeface="Lato"/>
              </a:rPr>
              <a:t>: </a:t>
            </a:r>
            <a:r>
              <a:rPr lang="en" sz="1500">
                <a:solidFill>
                  <a:schemeClr val="dk1"/>
                </a:solidFill>
                <a:latin typeface="Lato"/>
                <a:ea typeface="Lato"/>
                <a:cs typeface="Lato"/>
                <a:sym typeface="Lato"/>
              </a:rPr>
              <a:t>e.g. "</a:t>
            </a:r>
            <a:r>
              <a:rPr b="1" i="1" lang="en" sz="1500">
                <a:solidFill>
                  <a:schemeClr val="dk1"/>
                </a:solidFill>
                <a:latin typeface="Lato"/>
                <a:ea typeface="Lato"/>
                <a:cs typeface="Lato"/>
                <a:sym typeface="Lato"/>
              </a:rPr>
              <a:t>Welcome friends. Let's start with a </a:t>
            </a:r>
            <a:r>
              <a:rPr b="1" lang="en" sz="1500" u="sng">
                <a:solidFill>
                  <a:srgbClr val="99CA3C"/>
                </a:solidFill>
                <a:latin typeface="Lato"/>
                <a:ea typeface="Lato"/>
                <a:cs typeface="Lato"/>
                <a:sym typeface="Lato"/>
                <a:hlinkClick r:id="rId2">
                  <a:extLst>
                    <a:ext uri="{A12FA001-AC4F-418D-AE19-62706E023703}">
                      <ahyp:hlinkClr val="tx"/>
                    </a:ext>
                  </a:extLst>
                </a:hlinkClick>
              </a:rPr>
              <a:t>3-minute sit</a:t>
            </a:r>
            <a:r>
              <a:rPr b="1" i="1" lang="en" sz="1500">
                <a:solidFill>
                  <a:schemeClr val="dk1"/>
                </a:solidFill>
                <a:latin typeface="Lato"/>
                <a:ea typeface="Lato"/>
                <a:cs typeface="Lato"/>
                <a:sym typeface="Lato"/>
              </a:rPr>
              <a:t> to fully arrive here now</a:t>
            </a:r>
            <a:r>
              <a:rPr b="1" lang="en" sz="1500">
                <a:solidFill>
                  <a:schemeClr val="dk1"/>
                </a:solidFill>
                <a:latin typeface="Lato"/>
                <a:ea typeface="Lato"/>
                <a:cs typeface="Lato"/>
                <a:sym typeface="Lato"/>
              </a:rPr>
              <a:t>.</a:t>
            </a:r>
            <a:r>
              <a:rPr lang="en" sz="1500">
                <a:solidFill>
                  <a:schemeClr val="dk1"/>
                </a:solidFill>
                <a:latin typeface="Lato"/>
                <a:ea typeface="Lato"/>
                <a:cs typeface="Lato"/>
                <a:sym typeface="Lato"/>
              </a:rPr>
              <a:t>" </a:t>
            </a:r>
            <a:r>
              <a:rPr b="1" lang="en" sz="1400">
                <a:solidFill>
                  <a:schemeClr val="dk1"/>
                </a:solidFill>
                <a:latin typeface="Lato"/>
                <a:ea typeface="Lato"/>
                <a:cs typeface="Lato"/>
                <a:sym typeface="Lato"/>
              </a:rPr>
              <a:t>🔔</a:t>
            </a:r>
            <a:r>
              <a:rPr lang="en" sz="1500">
                <a:solidFill>
                  <a:schemeClr val="dk1"/>
                </a:solidFill>
                <a:latin typeface="Lato"/>
                <a:ea typeface="Lato"/>
                <a:cs typeface="Lato"/>
                <a:sym typeface="Lato"/>
              </a:rPr>
              <a:t> </a:t>
            </a:r>
            <a:endParaRPr sz="1500">
              <a:solidFill>
                <a:schemeClr val="dk1"/>
              </a:solidFill>
              <a:latin typeface="Lato"/>
              <a:ea typeface="Lato"/>
              <a:cs typeface="Lato"/>
              <a:sym typeface="Lato"/>
            </a:endParaRPr>
          </a:p>
          <a:p>
            <a:pPr indent="0" lvl="0" marL="114300" rtl="0" algn="l">
              <a:lnSpc>
                <a:spcPct val="115000"/>
              </a:lnSpc>
              <a:spcBef>
                <a:spcPts val="0"/>
              </a:spcBef>
              <a:spcAft>
                <a:spcPts val="0"/>
              </a:spcAft>
              <a:buClr>
                <a:schemeClr val="dk1"/>
              </a:buClr>
              <a:buSzPts val="1100"/>
              <a:buFont typeface="Arial"/>
              <a:buNone/>
            </a:pPr>
            <a:r>
              <a:rPr lang="en" sz="1500">
                <a:solidFill>
                  <a:schemeClr val="dk1"/>
                </a:solidFill>
                <a:latin typeface="Lato"/>
                <a:ea typeface="Lato"/>
                <a:cs typeface="Lato"/>
                <a:sym typeface="Lato"/>
              </a:rPr>
              <a:t>3 min • </a:t>
            </a:r>
            <a:r>
              <a:rPr lang="en" sz="1500" u="sng">
                <a:solidFill>
                  <a:schemeClr val="dk1"/>
                </a:solidFill>
                <a:latin typeface="Lato"/>
                <a:ea typeface="Lato"/>
                <a:cs typeface="Lato"/>
                <a:sym typeface="Lato"/>
              </a:rPr>
              <a:t>Facilitator</a:t>
            </a:r>
            <a:r>
              <a:rPr b="1" lang="en" sz="1500">
                <a:solidFill>
                  <a:schemeClr val="dk1"/>
                </a:solidFill>
                <a:latin typeface="Lato"/>
                <a:ea typeface="Lato"/>
                <a:cs typeface="Lato"/>
                <a:sym typeface="Lato"/>
              </a:rPr>
              <a:t>: </a:t>
            </a:r>
            <a:r>
              <a:rPr lang="en" sz="1500">
                <a:solidFill>
                  <a:schemeClr val="dk1"/>
                </a:solidFill>
                <a:latin typeface="Lato"/>
                <a:ea typeface="Lato"/>
                <a:cs typeface="Lato"/>
                <a:sym typeface="Lato"/>
              </a:rPr>
              <a:t>e.g. </a:t>
            </a:r>
            <a:r>
              <a:rPr b="1" lang="en" sz="1400">
                <a:solidFill>
                  <a:schemeClr val="dk1"/>
                </a:solidFill>
                <a:latin typeface="Lato"/>
                <a:ea typeface="Lato"/>
                <a:cs typeface="Lato"/>
                <a:sym typeface="Lato"/>
              </a:rPr>
              <a:t>🔔 </a:t>
            </a:r>
            <a:r>
              <a:rPr lang="en" sz="1500">
                <a:solidFill>
                  <a:schemeClr val="dk1"/>
                </a:solidFill>
                <a:latin typeface="Lato"/>
                <a:ea typeface="Lato"/>
                <a:cs typeface="Lato"/>
                <a:sym typeface="Lato"/>
              </a:rPr>
              <a:t>"</a:t>
            </a:r>
            <a:r>
              <a:rPr b="1" i="1" lang="en" sz="1500">
                <a:solidFill>
                  <a:schemeClr val="dk1"/>
                </a:solidFill>
                <a:latin typeface="Lato"/>
                <a:ea typeface="Lato"/>
                <a:cs typeface="Lato"/>
                <a:sym typeface="Lato"/>
              </a:rPr>
              <a:t>May all beings be free of suffering.</a:t>
            </a:r>
            <a:r>
              <a:rPr lang="en" sz="1500">
                <a:solidFill>
                  <a:schemeClr val="dk1"/>
                </a:solidFill>
                <a:latin typeface="Lato"/>
                <a:ea typeface="Lato"/>
                <a:cs typeface="Lato"/>
                <a:sym typeface="Lato"/>
              </a:rPr>
              <a:t>" </a:t>
            </a:r>
            <a:endParaRPr b="1" sz="1400">
              <a:solidFill>
                <a:schemeClr val="dk1"/>
              </a:solidFill>
              <a:latin typeface="Lato"/>
              <a:ea typeface="Lato"/>
              <a:cs typeface="Lato"/>
              <a:sym typeface="Lato"/>
            </a:endParaRPr>
          </a:p>
          <a:p>
            <a:pPr indent="0" lvl="0" marL="114300" marR="0" rtl="0" algn="l">
              <a:lnSpc>
                <a:spcPct val="115000"/>
              </a:lnSpc>
              <a:spcBef>
                <a:spcPts val="0"/>
              </a:spcBef>
              <a:spcAft>
                <a:spcPts val="0"/>
              </a:spcAft>
              <a:buClr>
                <a:schemeClr val="dk1"/>
              </a:buClr>
              <a:buSzPts val="1100"/>
              <a:buFont typeface="Arial"/>
              <a:buNone/>
            </a:pPr>
            <a:r>
              <a:rPr lang="en" sz="1500">
                <a:solidFill>
                  <a:schemeClr val="dk1"/>
                </a:solidFill>
                <a:latin typeface="Lato"/>
                <a:ea typeface="Lato"/>
                <a:cs typeface="Lato"/>
                <a:sym typeface="Lato"/>
              </a:rPr>
              <a:t>2 min • </a:t>
            </a:r>
            <a:r>
              <a:rPr lang="en" sz="1500" u="sng">
                <a:solidFill>
                  <a:schemeClr val="dk1"/>
                </a:solidFill>
                <a:latin typeface="Lato"/>
                <a:ea typeface="Lato"/>
                <a:cs typeface="Lato"/>
                <a:sym typeface="Lato"/>
              </a:rPr>
              <a:t>Facilitator</a:t>
            </a:r>
            <a:r>
              <a:rPr b="1" lang="en" sz="1500">
                <a:solidFill>
                  <a:schemeClr val="dk1"/>
                </a:solidFill>
                <a:latin typeface="Lato"/>
                <a:ea typeface="Lato"/>
                <a:cs typeface="Lato"/>
                <a:sym typeface="Lato"/>
              </a:rPr>
              <a:t>: </a:t>
            </a:r>
            <a:r>
              <a:rPr lang="en" sz="1500">
                <a:solidFill>
                  <a:schemeClr val="dk1"/>
                </a:solidFill>
                <a:latin typeface="Lato"/>
                <a:ea typeface="Lato"/>
                <a:cs typeface="Lato"/>
                <a:sym typeface="Lato"/>
              </a:rPr>
              <a:t>e.g. </a:t>
            </a:r>
            <a:r>
              <a:rPr b="1" lang="en" sz="1500">
                <a:solidFill>
                  <a:schemeClr val="dk1"/>
                </a:solidFill>
                <a:latin typeface="Lato"/>
                <a:ea typeface="Lato"/>
                <a:cs typeface="Lato"/>
                <a:sym typeface="Lato"/>
              </a:rPr>
              <a:t>"</a:t>
            </a:r>
            <a:r>
              <a:rPr b="1" i="1" lang="en" sz="1500">
                <a:solidFill>
                  <a:schemeClr val="dk1"/>
                </a:solidFill>
                <a:latin typeface="Lato"/>
                <a:ea typeface="Lato"/>
                <a:cs typeface="Lato"/>
                <a:sym typeface="Lato"/>
              </a:rPr>
              <a:t>Would someone like to read our guidelines</a:t>
            </a:r>
            <a:r>
              <a:rPr b="1" lang="en" sz="1500">
                <a:solidFill>
                  <a:schemeClr val="dk1"/>
                </a:solidFill>
                <a:latin typeface="Lato"/>
                <a:ea typeface="Lato"/>
                <a:cs typeface="Lato"/>
                <a:sym typeface="Lato"/>
              </a:rPr>
              <a:t>?" </a:t>
            </a:r>
            <a:r>
              <a:rPr lang="en" sz="1500">
                <a:solidFill>
                  <a:schemeClr val="dk1"/>
                </a:solidFill>
                <a:latin typeface="Lato"/>
                <a:ea typeface="Lato"/>
                <a:cs typeface="Lato"/>
                <a:sym typeface="Lato"/>
              </a:rPr>
              <a:t>Share: e.g. </a:t>
            </a:r>
            <a:r>
              <a:rPr b="1" lang="en" sz="1500" u="sng">
                <a:solidFill>
                  <a:srgbClr val="99CA3C"/>
                </a:solidFill>
                <a:latin typeface="Lato"/>
                <a:ea typeface="Lato"/>
                <a:cs typeface="Lato"/>
                <a:sym typeface="Lato"/>
                <a:hlinkClick r:id="rId3">
                  <a:extLst>
                    <a:ext uri="{A12FA001-AC4F-418D-AE19-62706E023703}">
                      <ahyp:hlinkClr val="tx"/>
                    </a:ext>
                  </a:extLst>
                </a:hlinkClick>
              </a:rPr>
              <a:t>guidelines.rd.rocks</a:t>
            </a:r>
            <a:r>
              <a:rPr i="1" lang="en" sz="1500">
                <a:solidFill>
                  <a:schemeClr val="dk1"/>
                </a:solidFill>
                <a:latin typeface="Lato"/>
                <a:ea typeface="Lato"/>
                <a:cs typeface="Lato"/>
                <a:sym typeface="Lato"/>
              </a:rPr>
              <a:t> </a:t>
            </a:r>
            <a:endParaRPr i="1" sz="1500">
              <a:solidFill>
                <a:schemeClr val="dk1"/>
              </a:solidFill>
              <a:latin typeface="Lato"/>
              <a:ea typeface="Lato"/>
              <a:cs typeface="Lato"/>
              <a:sym typeface="Lato"/>
            </a:endParaRPr>
          </a:p>
          <a:p>
            <a:pPr indent="0" lvl="0" marL="0" rtl="0" algn="l">
              <a:lnSpc>
                <a:spcPct val="115000"/>
              </a:lnSpc>
              <a:spcBef>
                <a:spcPts val="1000"/>
              </a:spcBef>
              <a:spcAft>
                <a:spcPts val="0"/>
              </a:spcAft>
              <a:buClr>
                <a:schemeClr val="dk1"/>
              </a:buClr>
              <a:buSzPts val="1100"/>
              <a:buFont typeface="Arial"/>
              <a:buNone/>
            </a:pPr>
            <a:r>
              <a:rPr b="1" lang="en" sz="1800" u="sng">
                <a:solidFill>
                  <a:schemeClr val="dk1"/>
                </a:solidFill>
                <a:latin typeface="Lato"/>
                <a:ea typeface="Lato"/>
                <a:cs typeface="Lato"/>
                <a:sym typeface="Lato"/>
              </a:rPr>
              <a:t>CHECK-INS + SHARING</a:t>
            </a:r>
            <a:r>
              <a:rPr lang="en" sz="1800" u="sng">
                <a:solidFill>
                  <a:schemeClr val="dk1"/>
                </a:solidFill>
                <a:latin typeface="Lato"/>
                <a:ea typeface="Lato"/>
                <a:cs typeface="Lato"/>
                <a:sym typeface="Lato"/>
              </a:rPr>
              <a:t> </a:t>
            </a:r>
            <a:r>
              <a:rPr lang="en" sz="1500" u="sng">
                <a:solidFill>
                  <a:schemeClr val="dk1"/>
                </a:solidFill>
                <a:latin typeface="Lato"/>
                <a:ea typeface="Lato"/>
                <a:cs typeface="Lato"/>
                <a:sym typeface="Lato"/>
              </a:rPr>
              <a:t>(~60-75 min)</a:t>
            </a:r>
            <a:endParaRPr sz="1500" u="sng">
              <a:solidFill>
                <a:schemeClr val="dk1"/>
              </a:solidFill>
              <a:latin typeface="Lato"/>
              <a:ea typeface="Lato"/>
              <a:cs typeface="Lato"/>
              <a:sym typeface="Lato"/>
            </a:endParaRPr>
          </a:p>
          <a:p>
            <a:pPr indent="0" lvl="0" marL="114300" marR="0" rtl="0" algn="l">
              <a:lnSpc>
                <a:spcPct val="115000"/>
              </a:lnSpc>
              <a:spcBef>
                <a:spcPts val="0"/>
              </a:spcBef>
              <a:spcAft>
                <a:spcPts val="0"/>
              </a:spcAft>
              <a:buClr>
                <a:schemeClr val="dk1"/>
              </a:buClr>
              <a:buSzPts val="1100"/>
              <a:buFont typeface="Arial"/>
              <a:buNone/>
            </a:pPr>
            <a:r>
              <a:rPr lang="en" sz="1500" u="sng">
                <a:solidFill>
                  <a:schemeClr val="dk1"/>
                </a:solidFill>
                <a:latin typeface="Lato"/>
                <a:ea typeface="Lato"/>
                <a:cs typeface="Lato"/>
                <a:sym typeface="Lato"/>
              </a:rPr>
              <a:t>Facilitator</a:t>
            </a:r>
            <a:r>
              <a:rPr b="1" lang="en" sz="1500">
                <a:solidFill>
                  <a:schemeClr val="dk1"/>
                </a:solidFill>
                <a:latin typeface="Lato"/>
                <a:ea typeface="Lato"/>
                <a:cs typeface="Lato"/>
                <a:sym typeface="Lato"/>
              </a:rPr>
              <a:t>: </a:t>
            </a:r>
            <a:r>
              <a:rPr lang="en" sz="1500">
                <a:solidFill>
                  <a:schemeClr val="dk1"/>
                </a:solidFill>
                <a:latin typeface="Lato"/>
                <a:ea typeface="Lato"/>
                <a:cs typeface="Lato"/>
                <a:sym typeface="Lato"/>
              </a:rPr>
              <a:t>"</a:t>
            </a:r>
            <a:r>
              <a:rPr b="1" i="1" lang="en" sz="1500">
                <a:solidFill>
                  <a:schemeClr val="dk1"/>
                </a:solidFill>
                <a:latin typeface="Lato"/>
                <a:ea typeface="Lato"/>
                <a:cs typeface="Lato"/>
                <a:sym typeface="Lato"/>
              </a:rPr>
              <a:t>Let's do a round of 60sec check-ins. It's OK to pass!" </a:t>
            </a:r>
            <a:r>
              <a:rPr lang="en" sz="1500">
                <a:solidFill>
                  <a:schemeClr val="dk1"/>
                </a:solidFill>
                <a:latin typeface="Lato"/>
                <a:ea typeface="Lato"/>
                <a:cs typeface="Lato"/>
                <a:sym typeface="Lato"/>
              </a:rPr>
              <a:t>(People check-in)</a:t>
            </a:r>
            <a:endParaRPr sz="1500">
              <a:solidFill>
                <a:schemeClr val="dk1"/>
              </a:solidFill>
              <a:latin typeface="Lato"/>
              <a:ea typeface="Lato"/>
              <a:cs typeface="Lato"/>
              <a:sym typeface="Lato"/>
            </a:endParaRPr>
          </a:p>
          <a:p>
            <a:pPr indent="0" lvl="0" marL="114300" marR="0" rtl="0" algn="l">
              <a:lnSpc>
                <a:spcPct val="115000"/>
              </a:lnSpc>
              <a:spcBef>
                <a:spcPts val="0"/>
              </a:spcBef>
              <a:spcAft>
                <a:spcPts val="0"/>
              </a:spcAft>
              <a:buClr>
                <a:schemeClr val="dk1"/>
              </a:buClr>
              <a:buSzPts val="1100"/>
              <a:buFont typeface="Arial"/>
              <a:buNone/>
            </a:pPr>
            <a:r>
              <a:rPr lang="en" sz="1500" u="sng">
                <a:solidFill>
                  <a:schemeClr val="dk1"/>
                </a:solidFill>
                <a:latin typeface="Lato"/>
                <a:ea typeface="Lato"/>
                <a:cs typeface="Lato"/>
                <a:sym typeface="Lato"/>
              </a:rPr>
              <a:t>Facilitator</a:t>
            </a:r>
            <a:r>
              <a:rPr b="1" lang="en" sz="1500">
                <a:solidFill>
                  <a:schemeClr val="dk1"/>
                </a:solidFill>
                <a:latin typeface="Lato"/>
                <a:ea typeface="Lato"/>
                <a:cs typeface="Lato"/>
                <a:sym typeface="Lato"/>
              </a:rPr>
              <a:t>: </a:t>
            </a:r>
            <a:r>
              <a:rPr lang="en" sz="1500">
                <a:solidFill>
                  <a:schemeClr val="dk1"/>
                </a:solidFill>
                <a:latin typeface="Lato"/>
                <a:ea typeface="Lato"/>
                <a:cs typeface="Lato"/>
                <a:sym typeface="Lato"/>
              </a:rPr>
              <a:t>Get timekeeper. Decide share lengths. Ask, "</a:t>
            </a:r>
            <a:r>
              <a:rPr b="1" i="1" lang="en" sz="1500">
                <a:solidFill>
                  <a:schemeClr val="dk1"/>
                </a:solidFill>
                <a:latin typeface="Lato"/>
                <a:ea typeface="Lato"/>
                <a:cs typeface="Lato"/>
                <a:sym typeface="Lato"/>
              </a:rPr>
              <a:t>Who'd like to share on their inquiries</a:t>
            </a:r>
            <a:r>
              <a:rPr lang="en" sz="1500">
                <a:solidFill>
                  <a:schemeClr val="dk1"/>
                </a:solidFill>
                <a:latin typeface="Lato"/>
                <a:ea typeface="Lato"/>
                <a:cs typeface="Lato"/>
                <a:sym typeface="Lato"/>
              </a:rPr>
              <a:t>?" </a:t>
            </a:r>
            <a:endParaRPr sz="1500" u="sng">
              <a:solidFill>
                <a:schemeClr val="dk1"/>
              </a:solidFill>
              <a:latin typeface="Lato"/>
              <a:ea typeface="Lato"/>
              <a:cs typeface="Lato"/>
              <a:sym typeface="Lato"/>
            </a:endParaRPr>
          </a:p>
          <a:p>
            <a:pPr indent="0" lvl="0" marL="114300" marR="0" rtl="0" algn="l">
              <a:lnSpc>
                <a:spcPct val="115000"/>
              </a:lnSpc>
              <a:spcBef>
                <a:spcPts val="0"/>
              </a:spcBef>
              <a:spcAft>
                <a:spcPts val="0"/>
              </a:spcAft>
              <a:buClr>
                <a:schemeClr val="dk1"/>
              </a:buClr>
              <a:buSzPts val="1100"/>
              <a:buFont typeface="Arial"/>
              <a:buNone/>
            </a:pPr>
            <a:r>
              <a:rPr lang="en" sz="1500" u="sng">
                <a:solidFill>
                  <a:schemeClr val="dk1"/>
                </a:solidFill>
                <a:latin typeface="Lato"/>
                <a:ea typeface="Lato"/>
                <a:cs typeface="Lato"/>
                <a:sym typeface="Lato"/>
              </a:rPr>
              <a:t>Timekeep</a:t>
            </a:r>
            <a:r>
              <a:rPr lang="en" sz="1500">
                <a:solidFill>
                  <a:schemeClr val="dk1"/>
                </a:solidFill>
                <a:latin typeface="Lato"/>
                <a:ea typeface="Lato"/>
                <a:cs typeface="Lato"/>
                <a:sym typeface="Lato"/>
              </a:rPr>
              <a:t>: Decide when to offer heads-up: e.g. "</a:t>
            </a:r>
            <a:r>
              <a:rPr b="1" i="1" lang="en" sz="1500">
                <a:solidFill>
                  <a:schemeClr val="dk1"/>
                </a:solidFill>
                <a:latin typeface="Lato"/>
                <a:ea typeface="Lato"/>
                <a:cs typeface="Lato"/>
                <a:sym typeface="Lato"/>
              </a:rPr>
              <a:t>5 minutes left, thx</a:t>
            </a:r>
            <a:r>
              <a:rPr lang="en" sz="1500">
                <a:solidFill>
                  <a:schemeClr val="dk1"/>
                </a:solidFill>
                <a:latin typeface="Lato"/>
                <a:ea typeface="Lato"/>
                <a:cs typeface="Lato"/>
                <a:sym typeface="Lato"/>
              </a:rPr>
              <a:t>" …⏳… "</a:t>
            </a:r>
            <a:r>
              <a:rPr b="1" i="1" lang="en" sz="1500">
                <a:solidFill>
                  <a:schemeClr val="dk1"/>
                </a:solidFill>
                <a:latin typeface="Lato"/>
                <a:ea typeface="Lato"/>
                <a:cs typeface="Lato"/>
                <a:sym typeface="Lato"/>
              </a:rPr>
              <a:t>and time to wrap, thanks”</a:t>
            </a:r>
            <a:endParaRPr sz="1500">
              <a:solidFill>
                <a:schemeClr val="dk1"/>
              </a:solidFill>
              <a:latin typeface="Lato"/>
              <a:ea typeface="Lato"/>
              <a:cs typeface="Lato"/>
              <a:sym typeface="Lato"/>
            </a:endParaRPr>
          </a:p>
          <a:p>
            <a:pPr indent="0" lvl="0" marL="342900" marR="0" rtl="0" algn="l">
              <a:lnSpc>
                <a:spcPct val="115000"/>
              </a:lnSpc>
              <a:spcBef>
                <a:spcPts val="1000"/>
              </a:spcBef>
              <a:spcAft>
                <a:spcPts val="0"/>
              </a:spcAft>
              <a:buClr>
                <a:schemeClr val="dk1"/>
              </a:buClr>
              <a:buSzPts val="1100"/>
              <a:buFont typeface="Arial"/>
              <a:buNone/>
            </a:pPr>
            <a:r>
              <a:rPr lang="en" sz="1500">
                <a:solidFill>
                  <a:schemeClr val="dk1"/>
                </a:solidFill>
                <a:latin typeface="Lato"/>
                <a:ea typeface="Lato"/>
                <a:cs typeface="Lato"/>
                <a:sym typeface="Lato"/>
              </a:rPr>
              <a:t>•</a:t>
            </a:r>
            <a:r>
              <a:rPr b="1" lang="en" sz="1500">
                <a:solidFill>
                  <a:schemeClr val="dk1"/>
                </a:solidFill>
                <a:latin typeface="Lato"/>
                <a:ea typeface="Lato"/>
                <a:cs typeface="Lato"/>
                <a:sym typeface="Lato"/>
              </a:rPr>
              <a:t> </a:t>
            </a:r>
            <a:r>
              <a:rPr lang="en" sz="1500" u="sng">
                <a:solidFill>
                  <a:schemeClr val="dk1"/>
                </a:solidFill>
                <a:latin typeface="Lato"/>
                <a:ea typeface="Lato"/>
                <a:cs typeface="Lato"/>
                <a:sym typeface="Lato"/>
              </a:rPr>
              <a:t>Sharer</a:t>
            </a:r>
            <a:r>
              <a:rPr lang="en" sz="1500">
                <a:solidFill>
                  <a:schemeClr val="dk1"/>
                </a:solidFill>
                <a:latin typeface="Lato"/>
                <a:ea typeface="Lato"/>
                <a:cs typeface="Lato"/>
                <a:sym typeface="Lato"/>
              </a:rPr>
              <a:t>: Share </a:t>
            </a:r>
            <a:r>
              <a:rPr b="1" lang="en" sz="1500">
                <a:solidFill>
                  <a:schemeClr val="dk1"/>
                </a:solidFill>
                <a:latin typeface="Lato"/>
                <a:ea typeface="Lato"/>
                <a:cs typeface="Lato"/>
                <a:sym typeface="Lato"/>
              </a:rPr>
              <a:t>key insights</a:t>
            </a:r>
            <a:r>
              <a:rPr lang="en" sz="1500">
                <a:solidFill>
                  <a:schemeClr val="dk1"/>
                </a:solidFill>
                <a:latin typeface="Lato"/>
                <a:ea typeface="Lato"/>
                <a:cs typeface="Lato"/>
                <a:sym typeface="Lato"/>
              </a:rPr>
              <a:t> of inquiries. (Once done, sharer can say "</a:t>
            </a:r>
            <a:r>
              <a:rPr b="1" i="1" lang="en" sz="1500">
                <a:solidFill>
                  <a:schemeClr val="dk1"/>
                </a:solidFill>
                <a:latin typeface="Lato"/>
                <a:ea typeface="Lato"/>
                <a:cs typeface="Lato"/>
                <a:sym typeface="Lato"/>
              </a:rPr>
              <a:t>I'll pass on reflections.</a:t>
            </a:r>
            <a:r>
              <a:rPr lang="en" sz="1500">
                <a:solidFill>
                  <a:schemeClr val="dk1"/>
                </a:solidFill>
                <a:latin typeface="Lato"/>
                <a:ea typeface="Lato"/>
                <a:cs typeface="Lato"/>
                <a:sym typeface="Lato"/>
              </a:rPr>
              <a:t>")</a:t>
            </a:r>
            <a:endParaRPr sz="1500">
              <a:solidFill>
                <a:schemeClr val="dk1"/>
              </a:solidFill>
              <a:latin typeface="Lato"/>
              <a:ea typeface="Lato"/>
              <a:cs typeface="Lato"/>
              <a:sym typeface="Lato"/>
            </a:endParaRPr>
          </a:p>
          <a:p>
            <a:pPr indent="0" lvl="0" marL="342900" marR="0" rtl="0" algn="l">
              <a:lnSpc>
                <a:spcPct val="115000"/>
              </a:lnSpc>
              <a:spcBef>
                <a:spcPts val="0"/>
              </a:spcBef>
              <a:spcAft>
                <a:spcPts val="0"/>
              </a:spcAft>
              <a:buClr>
                <a:schemeClr val="dk1"/>
              </a:buClr>
              <a:buSzPts val="1100"/>
              <a:buFont typeface="Arial"/>
              <a:buNone/>
            </a:pPr>
            <a:r>
              <a:rPr lang="en" sz="1500">
                <a:solidFill>
                  <a:schemeClr val="dk1"/>
                </a:solidFill>
                <a:latin typeface="Lato"/>
                <a:ea typeface="Lato"/>
                <a:cs typeface="Lato"/>
                <a:sym typeface="Lato"/>
              </a:rPr>
              <a:t>• </a:t>
            </a:r>
            <a:r>
              <a:rPr lang="en" sz="1500" u="sng">
                <a:solidFill>
                  <a:schemeClr val="dk1"/>
                </a:solidFill>
                <a:latin typeface="Lato"/>
                <a:ea typeface="Lato"/>
                <a:cs typeface="Lato"/>
                <a:sym typeface="Lato"/>
              </a:rPr>
              <a:t>Facilitator:</a:t>
            </a:r>
            <a:r>
              <a:rPr lang="en" sz="1500">
                <a:solidFill>
                  <a:schemeClr val="dk1"/>
                </a:solidFill>
                <a:latin typeface="Lato"/>
                <a:ea typeface="Lato"/>
                <a:cs typeface="Lato"/>
                <a:sym typeface="Lato"/>
              </a:rPr>
              <a:t> "</a:t>
            </a:r>
            <a:r>
              <a:rPr b="1" i="1" lang="en" sz="1500">
                <a:solidFill>
                  <a:schemeClr val="dk1"/>
                </a:solidFill>
                <a:latin typeface="Lato"/>
                <a:ea typeface="Lato"/>
                <a:cs typeface="Lato"/>
                <a:sym typeface="Lato"/>
              </a:rPr>
              <a:t>Thank you.</a:t>
            </a:r>
            <a:r>
              <a:rPr b="1" lang="en" sz="1500">
                <a:solidFill>
                  <a:schemeClr val="dk1"/>
                </a:solidFill>
                <a:latin typeface="Lato"/>
                <a:ea typeface="Lato"/>
                <a:cs typeface="Lato"/>
                <a:sym typeface="Lato"/>
              </a:rPr>
              <a:t> [</a:t>
            </a:r>
            <a:r>
              <a:rPr b="1" i="1" lang="en" sz="1500">
                <a:solidFill>
                  <a:schemeClr val="dk1"/>
                </a:solidFill>
                <a:latin typeface="Lato"/>
                <a:ea typeface="Lato"/>
                <a:cs typeface="Lato"/>
                <a:sym typeface="Lato"/>
              </a:rPr>
              <a:t>Are you open to supportive reflections</a:t>
            </a:r>
            <a:r>
              <a:rPr lang="en" sz="1500">
                <a:solidFill>
                  <a:schemeClr val="dk1"/>
                </a:solidFill>
                <a:latin typeface="Lato"/>
                <a:ea typeface="Lato"/>
                <a:cs typeface="Lato"/>
                <a:sym typeface="Lato"/>
              </a:rPr>
              <a:t>?</a:t>
            </a:r>
            <a:r>
              <a:rPr b="1" lang="en" sz="1500">
                <a:solidFill>
                  <a:schemeClr val="dk1"/>
                </a:solidFill>
                <a:latin typeface="Lato"/>
                <a:ea typeface="Lato"/>
                <a:cs typeface="Lato"/>
                <a:sym typeface="Lato"/>
              </a:rPr>
              <a:t>]</a:t>
            </a:r>
            <a:r>
              <a:rPr lang="en" sz="1500">
                <a:solidFill>
                  <a:schemeClr val="dk1"/>
                </a:solidFill>
                <a:latin typeface="Lato"/>
                <a:ea typeface="Lato"/>
                <a:cs typeface="Lato"/>
                <a:sym typeface="Lato"/>
              </a:rPr>
              <a:t>"</a:t>
            </a:r>
            <a:endParaRPr sz="1500">
              <a:solidFill>
                <a:schemeClr val="dk1"/>
              </a:solidFill>
              <a:latin typeface="Lato"/>
              <a:ea typeface="Lato"/>
              <a:cs typeface="Lato"/>
              <a:sym typeface="Lato"/>
            </a:endParaRPr>
          </a:p>
          <a:p>
            <a:pPr indent="0" lvl="0" marL="342900" marR="0" rtl="0" algn="l">
              <a:lnSpc>
                <a:spcPct val="115000"/>
              </a:lnSpc>
              <a:spcBef>
                <a:spcPts val="0"/>
              </a:spcBef>
              <a:spcAft>
                <a:spcPts val="0"/>
              </a:spcAft>
              <a:buClr>
                <a:schemeClr val="dk1"/>
              </a:buClr>
              <a:buSzPts val="1100"/>
              <a:buFont typeface="Arial"/>
              <a:buNone/>
            </a:pPr>
            <a:r>
              <a:rPr lang="en" sz="1500">
                <a:solidFill>
                  <a:schemeClr val="dk1"/>
                </a:solidFill>
                <a:latin typeface="Lato"/>
                <a:ea typeface="Lato"/>
                <a:cs typeface="Lato"/>
                <a:sym typeface="Lato"/>
              </a:rPr>
              <a:t>• </a:t>
            </a:r>
            <a:r>
              <a:rPr lang="en" sz="1500" u="sng">
                <a:solidFill>
                  <a:schemeClr val="dk1"/>
                </a:solidFill>
                <a:latin typeface="Lato"/>
                <a:ea typeface="Lato"/>
                <a:cs typeface="Lato"/>
                <a:sym typeface="Lato"/>
              </a:rPr>
              <a:t>Reflector</a:t>
            </a:r>
            <a:r>
              <a:rPr lang="en" sz="1500">
                <a:solidFill>
                  <a:schemeClr val="dk1"/>
                </a:solidFill>
                <a:latin typeface="Lato"/>
                <a:ea typeface="Lato"/>
                <a:cs typeface="Lato"/>
                <a:sym typeface="Lato"/>
              </a:rPr>
              <a:t>: e.g. Each can be as simple and valid as: “</a:t>
            </a:r>
            <a:r>
              <a:rPr b="1" i="1" lang="en" sz="1500">
                <a:solidFill>
                  <a:schemeClr val="dk1"/>
                </a:solidFill>
                <a:latin typeface="Lato"/>
                <a:ea typeface="Lato"/>
                <a:cs typeface="Lato"/>
                <a:sym typeface="Lato"/>
              </a:rPr>
              <a:t>Thank you for sharing your experience</a:t>
            </a:r>
            <a:r>
              <a:rPr lang="en" sz="1500">
                <a:solidFill>
                  <a:schemeClr val="dk1"/>
                </a:solidFill>
                <a:latin typeface="Lato"/>
                <a:ea typeface="Lato"/>
                <a:cs typeface="Lato"/>
                <a:sym typeface="Lato"/>
              </a:rPr>
              <a:t>.”</a:t>
            </a:r>
            <a:endParaRPr sz="1500">
              <a:solidFill>
                <a:schemeClr val="dk1"/>
              </a:solidFill>
              <a:latin typeface="Lato"/>
              <a:ea typeface="Lato"/>
              <a:cs typeface="Lato"/>
              <a:sym typeface="Lato"/>
            </a:endParaRPr>
          </a:p>
          <a:p>
            <a:pPr indent="0" lvl="0" marL="342900" marR="0" rtl="0" algn="l">
              <a:lnSpc>
                <a:spcPct val="115000"/>
              </a:lnSpc>
              <a:spcBef>
                <a:spcPts val="0"/>
              </a:spcBef>
              <a:spcAft>
                <a:spcPts val="0"/>
              </a:spcAft>
              <a:buClr>
                <a:schemeClr val="dk1"/>
              </a:buClr>
              <a:buSzPts val="1100"/>
              <a:buFont typeface="Arial"/>
              <a:buNone/>
            </a:pPr>
            <a:r>
              <a:t/>
            </a:r>
            <a:endParaRPr sz="600">
              <a:solidFill>
                <a:schemeClr val="dk1"/>
              </a:solidFill>
              <a:latin typeface="Lato"/>
              <a:ea typeface="Lato"/>
              <a:cs typeface="Lato"/>
              <a:sym typeface="Lato"/>
            </a:endParaRPr>
          </a:p>
          <a:p>
            <a:pPr indent="-228600" lvl="0" marL="114300" rtl="0" algn="l">
              <a:lnSpc>
                <a:spcPct val="115000"/>
              </a:lnSpc>
              <a:spcBef>
                <a:spcPts val="0"/>
              </a:spcBef>
              <a:spcAft>
                <a:spcPts val="0"/>
              </a:spcAft>
              <a:buClr>
                <a:schemeClr val="dk1"/>
              </a:buClr>
              <a:buSzPts val="1100"/>
              <a:buFont typeface="Arial"/>
              <a:buNone/>
            </a:pPr>
            <a:r>
              <a:rPr b="1" lang="en" sz="1800" u="sng">
                <a:solidFill>
                  <a:schemeClr val="dk1"/>
                </a:solidFill>
                <a:latin typeface="Lato"/>
                <a:ea typeface="Lato"/>
                <a:cs typeface="Lato"/>
                <a:sym typeface="Lato"/>
              </a:rPr>
              <a:t>CLOSING </a:t>
            </a:r>
            <a:r>
              <a:rPr lang="en" sz="1500" u="sng">
                <a:solidFill>
                  <a:schemeClr val="dk1"/>
                </a:solidFill>
                <a:latin typeface="Lato"/>
                <a:ea typeface="Lato"/>
                <a:cs typeface="Lato"/>
                <a:sym typeface="Lato"/>
              </a:rPr>
              <a:t>(~5 min)</a:t>
            </a:r>
            <a:endParaRPr sz="1500" u="sng">
              <a:solidFill>
                <a:schemeClr val="dk1"/>
              </a:solidFill>
              <a:latin typeface="Lato"/>
              <a:ea typeface="Lato"/>
              <a:cs typeface="Lato"/>
              <a:sym typeface="Lato"/>
            </a:endParaRPr>
          </a:p>
          <a:p>
            <a:pPr indent="-323850" lvl="0" marL="457200" rtl="0" algn="l">
              <a:lnSpc>
                <a:spcPct val="115000"/>
              </a:lnSpc>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4 min: "</a:t>
            </a:r>
            <a:r>
              <a:rPr b="1" i="1" lang="en" sz="1500">
                <a:solidFill>
                  <a:schemeClr val="dk1"/>
                </a:solidFill>
                <a:latin typeface="Lato"/>
                <a:ea typeface="Lato"/>
                <a:cs typeface="Lato"/>
                <a:sym typeface="Lato"/>
              </a:rPr>
              <a:t>Thanks everyone. Let's each check-out with</a:t>
            </a:r>
            <a:r>
              <a:rPr i="1" lang="en" sz="1500">
                <a:solidFill>
                  <a:schemeClr val="dk1"/>
                </a:solidFill>
                <a:latin typeface="Lato"/>
                <a:ea typeface="Lato"/>
                <a:cs typeface="Lato"/>
                <a:sym typeface="Lato"/>
              </a:rPr>
              <a:t> </a:t>
            </a:r>
            <a:r>
              <a:rPr b="1" lang="en" sz="1500" u="sng">
                <a:solidFill>
                  <a:srgbClr val="99CA3C"/>
                </a:solidFill>
                <a:latin typeface="Lato"/>
                <a:ea typeface="Lato"/>
                <a:cs typeface="Lato"/>
                <a:sym typeface="Lato"/>
                <a:hlinkClick r:id="rId4">
                  <a:extLst>
                    <a:ext uri="{A12FA001-AC4F-418D-AE19-62706E023703}">
                      <ahyp:hlinkClr val="tx"/>
                    </a:ext>
                  </a:extLst>
                </a:hlinkClick>
              </a:rPr>
              <a:t>feelings words</a:t>
            </a:r>
            <a:r>
              <a:rPr i="1" lang="en" sz="1500">
                <a:solidFill>
                  <a:schemeClr val="dk1"/>
                </a:solidFill>
                <a:latin typeface="Lato"/>
                <a:ea typeface="Lato"/>
                <a:cs typeface="Lato"/>
                <a:sym typeface="Lato"/>
              </a:rPr>
              <a:t> </a:t>
            </a:r>
            <a:r>
              <a:rPr b="1" i="1" lang="en" sz="1500">
                <a:solidFill>
                  <a:schemeClr val="dk1"/>
                </a:solidFill>
                <a:latin typeface="Lato"/>
                <a:ea typeface="Lato"/>
                <a:cs typeface="Lato"/>
                <a:sym typeface="Lato"/>
              </a:rPr>
              <a:t>or a sentence.</a:t>
            </a:r>
            <a:r>
              <a:rPr b="1" lang="en" sz="1500">
                <a:solidFill>
                  <a:schemeClr val="dk1"/>
                </a:solidFill>
                <a:latin typeface="Lato"/>
                <a:ea typeface="Lato"/>
                <a:cs typeface="Lato"/>
                <a:sym typeface="Lato"/>
              </a:rPr>
              <a:t>" </a:t>
            </a:r>
            <a:endParaRPr b="1" sz="1500">
              <a:solidFill>
                <a:schemeClr val="dk1"/>
              </a:solidFill>
              <a:latin typeface="Lato"/>
              <a:ea typeface="Lato"/>
              <a:cs typeface="Lato"/>
              <a:sym typeface="Lato"/>
            </a:endParaRPr>
          </a:p>
          <a:p>
            <a:pPr indent="-323850" lvl="0" marL="457200" rtl="0" algn="l">
              <a:lnSpc>
                <a:spcPct val="115000"/>
              </a:lnSpc>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1 min: Ask volunteer to read a merit/mantra/prayer of choice. Once done:</a:t>
            </a:r>
            <a:endParaRPr b="1" i="1" sz="1500">
              <a:solidFill>
                <a:schemeClr val="dk1"/>
              </a:solidFill>
              <a:latin typeface="Lato"/>
              <a:ea typeface="Lato"/>
              <a:cs typeface="Lato"/>
              <a:sym typeface="Lato"/>
            </a:endParaRPr>
          </a:p>
          <a:p>
            <a:pPr indent="-323850" lvl="1" marL="685800" rtl="0" algn="l">
              <a:lnSpc>
                <a:spcPct val="115000"/>
              </a:lnSpc>
              <a:spcBef>
                <a:spcPts val="0"/>
              </a:spcBef>
              <a:spcAft>
                <a:spcPts val="0"/>
              </a:spcAft>
              <a:buClr>
                <a:schemeClr val="dk1"/>
              </a:buClr>
              <a:buSzPts val="1500"/>
              <a:buFont typeface="Lato"/>
              <a:buChar char="○"/>
            </a:pPr>
            <a:r>
              <a:rPr b="1" lang="en" sz="1400">
                <a:solidFill>
                  <a:schemeClr val="dk1"/>
                </a:solidFill>
                <a:latin typeface="Lato"/>
                <a:ea typeface="Lato"/>
                <a:cs typeface="Lato"/>
                <a:sym typeface="Lato"/>
              </a:rPr>
              <a:t>🔔🔔🔔</a:t>
            </a:r>
            <a:r>
              <a:rPr lang="en" sz="1500">
                <a:solidFill>
                  <a:schemeClr val="dk1"/>
                </a:solidFill>
                <a:latin typeface="Lato"/>
                <a:ea typeface="Lato"/>
                <a:cs typeface="Lato"/>
                <a:sym typeface="Lato"/>
              </a:rPr>
              <a:t> "</a:t>
            </a:r>
            <a:r>
              <a:rPr b="1" i="1" lang="en" sz="1500">
                <a:solidFill>
                  <a:schemeClr val="dk1"/>
                </a:solidFill>
                <a:latin typeface="Lato"/>
                <a:ea typeface="Lato"/>
                <a:cs typeface="Lato"/>
                <a:sym typeface="Lato"/>
              </a:rPr>
              <a:t>See you next week. Make calls or voice-messages. Reach out if struggling!"</a:t>
            </a:r>
            <a:endParaRPr sz="1500">
              <a:solidFill>
                <a:schemeClr val="dk1"/>
              </a:solidFill>
              <a:latin typeface="Lato"/>
              <a:ea typeface="Lato"/>
              <a:cs typeface="Lato"/>
              <a:sym typeface="Lato"/>
            </a:endParaRPr>
          </a:p>
          <a:p>
            <a:pPr indent="-228600" lvl="0" marL="114300" rtl="0" algn="l">
              <a:lnSpc>
                <a:spcPct val="115000"/>
              </a:lnSpc>
              <a:spcBef>
                <a:spcPts val="0"/>
              </a:spcBef>
              <a:spcAft>
                <a:spcPts val="0"/>
              </a:spcAft>
              <a:buClr>
                <a:schemeClr val="dk1"/>
              </a:buClr>
              <a:buSzPts val="1100"/>
              <a:buFont typeface="Arial"/>
              <a:buNone/>
            </a:pPr>
            <a:r>
              <a:t/>
            </a:r>
            <a:endParaRPr b="1" sz="600" u="sng">
              <a:solidFill>
                <a:schemeClr val="dk1"/>
              </a:solidFill>
              <a:latin typeface="Lato"/>
              <a:ea typeface="Lato"/>
              <a:cs typeface="Lato"/>
              <a:sym typeface="Lato"/>
            </a:endParaRPr>
          </a:p>
          <a:p>
            <a:pPr indent="-228600" lvl="0" marL="114300" rtl="0" algn="l">
              <a:lnSpc>
                <a:spcPct val="115000"/>
              </a:lnSpc>
              <a:spcBef>
                <a:spcPts val="0"/>
              </a:spcBef>
              <a:spcAft>
                <a:spcPts val="0"/>
              </a:spcAft>
              <a:buClr>
                <a:schemeClr val="dk1"/>
              </a:buClr>
              <a:buSzPts val="1100"/>
              <a:buFont typeface="Arial"/>
              <a:buNone/>
            </a:pPr>
            <a:r>
              <a:rPr b="1" lang="en" sz="600" u="sng">
                <a:solidFill>
                  <a:schemeClr val="dk1"/>
                </a:solidFill>
                <a:latin typeface="Lato"/>
                <a:ea typeface="Lato"/>
                <a:cs typeface="Lato"/>
                <a:sym typeface="Lato"/>
              </a:rPr>
              <a:t> </a:t>
            </a:r>
            <a:endParaRPr b="1" sz="100" u="sng">
              <a:solidFill>
                <a:schemeClr val="dk1"/>
              </a:solidFill>
              <a:latin typeface="Lato"/>
              <a:ea typeface="Lato"/>
              <a:cs typeface="Lato"/>
              <a:sym typeface="Lato"/>
            </a:endParaRPr>
          </a:p>
          <a:p>
            <a:pPr indent="-228600" lvl="0" marL="114300" rtl="0" algn="l">
              <a:lnSpc>
                <a:spcPct val="115000"/>
              </a:lnSpc>
              <a:spcBef>
                <a:spcPts val="0"/>
              </a:spcBef>
              <a:spcAft>
                <a:spcPts val="0"/>
              </a:spcAft>
              <a:buClr>
                <a:schemeClr val="dk1"/>
              </a:buClr>
              <a:buSzPts val="1100"/>
              <a:buFont typeface="Arial"/>
              <a:buNone/>
            </a:pPr>
            <a:r>
              <a:rPr i="1" lang="en" sz="1500" u="sng">
                <a:solidFill>
                  <a:schemeClr val="dk1"/>
                </a:solidFill>
                <a:latin typeface="Lato"/>
                <a:ea typeface="Lato"/>
                <a:cs typeface="Lato"/>
                <a:sym typeface="Lato"/>
              </a:rPr>
              <a:t>[recommended] </a:t>
            </a:r>
            <a:r>
              <a:rPr b="1" lang="en" sz="1500" u="sng">
                <a:solidFill>
                  <a:schemeClr val="dk1"/>
                </a:solidFill>
                <a:latin typeface="Lato"/>
                <a:ea typeface="Lato"/>
                <a:cs typeface="Lato"/>
                <a:sym typeface="Lato"/>
              </a:rPr>
              <a:t>GROUP INTENTIONS</a:t>
            </a:r>
            <a:r>
              <a:rPr lang="en" sz="1400" u="sng">
                <a:solidFill>
                  <a:schemeClr val="dk1"/>
                </a:solidFill>
                <a:latin typeface="Lato"/>
                <a:ea typeface="Lato"/>
                <a:cs typeface="Lato"/>
                <a:sym typeface="Lato"/>
              </a:rPr>
              <a:t> (~monthly) </a:t>
            </a:r>
            <a:endParaRPr u="sng">
              <a:solidFill>
                <a:schemeClr val="dk1"/>
              </a:solidFill>
              <a:latin typeface="Lato"/>
              <a:ea typeface="Lato"/>
              <a:cs typeface="Lato"/>
              <a:sym typeface="Lato"/>
            </a:endParaRPr>
          </a:p>
          <a:p>
            <a:pPr indent="-304800" lvl="0" marL="457200" rtl="0" algn="l">
              <a:lnSpc>
                <a:spcPct val="115000"/>
              </a:lnSpc>
              <a:spcBef>
                <a:spcPts val="0"/>
              </a:spcBef>
              <a:spcAft>
                <a:spcPts val="0"/>
              </a:spcAft>
              <a:buClr>
                <a:schemeClr val="dk1"/>
              </a:buClr>
              <a:buSzPts val="1200"/>
              <a:buFont typeface="Lato"/>
              <a:buChar char="●"/>
            </a:pPr>
            <a:r>
              <a:rPr lang="en" sz="1300">
                <a:solidFill>
                  <a:schemeClr val="dk1"/>
                </a:solidFill>
                <a:latin typeface="Lato"/>
                <a:ea typeface="Lato"/>
                <a:cs typeface="Lato"/>
                <a:sym typeface="Lato"/>
              </a:rPr>
              <a:t>What's good? Unmet needs? Improvements? Voice your struggles. Rotating leadership? Other?</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i="1" sz="1300">
              <a:solidFill>
                <a:schemeClr val="dk1"/>
              </a:solidFill>
              <a:latin typeface="Lato"/>
              <a:ea typeface="Lato"/>
              <a:cs typeface="Lato"/>
              <a:sym typeface="Lat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2ed5ba0170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2ed5ba01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ctr">
              <a:lnSpc>
                <a:spcPct val="115000"/>
              </a:lnSpc>
              <a:spcBef>
                <a:spcPts val="0"/>
              </a:spcBef>
              <a:spcAft>
                <a:spcPts val="0"/>
              </a:spcAft>
              <a:buClr>
                <a:schemeClr val="dk1"/>
              </a:buClr>
              <a:buSzPts val="1100"/>
              <a:buFont typeface="Arial"/>
              <a:buNone/>
            </a:pPr>
            <a:r>
              <a:rPr i="1" lang="en" sz="1300">
                <a:solidFill>
                  <a:schemeClr val="dk1"/>
                </a:solidFill>
                <a:latin typeface="Lato"/>
                <a:ea typeface="Lato"/>
                <a:cs typeface="Lato"/>
                <a:sym typeface="Lato"/>
              </a:rPr>
              <a:t>example template for peacekeeping and supportive recovery practices</a:t>
            </a:r>
            <a:endParaRPr i="1" sz="1300">
              <a:solidFill>
                <a:schemeClr val="dk1"/>
              </a:solidFill>
              <a:latin typeface="Lato"/>
              <a:ea typeface="Lato"/>
              <a:cs typeface="Lato"/>
              <a:sym typeface="Lato"/>
            </a:endParaRPr>
          </a:p>
          <a:p>
            <a:pPr indent="0" lvl="0" marL="457200" rtl="0" algn="ctr">
              <a:lnSpc>
                <a:spcPct val="115000"/>
              </a:lnSpc>
              <a:spcBef>
                <a:spcPts val="0"/>
              </a:spcBef>
              <a:spcAft>
                <a:spcPts val="0"/>
              </a:spcAft>
              <a:buClr>
                <a:schemeClr val="dk1"/>
              </a:buClr>
              <a:buSzPts val="1100"/>
              <a:buFont typeface="Arial"/>
              <a:buNone/>
            </a:pPr>
            <a:r>
              <a:t/>
            </a:r>
            <a:endParaRPr b="1" i="1" sz="1300">
              <a:solidFill>
                <a:schemeClr val="dk1"/>
              </a:solidFill>
              <a:latin typeface="Lato"/>
              <a:ea typeface="Lato"/>
              <a:cs typeface="Lato"/>
              <a:sym typeface="Lato"/>
            </a:endParaRPr>
          </a:p>
          <a:p>
            <a:pPr indent="0" lvl="0" marL="457200" rtl="0" algn="ctr">
              <a:lnSpc>
                <a:spcPct val="115000"/>
              </a:lnSpc>
              <a:spcBef>
                <a:spcPts val="0"/>
              </a:spcBef>
              <a:spcAft>
                <a:spcPts val="0"/>
              </a:spcAft>
              <a:buClr>
                <a:schemeClr val="dk1"/>
              </a:buClr>
              <a:buSzPts val="1100"/>
              <a:buFont typeface="Arial"/>
              <a:buNone/>
            </a:pPr>
            <a:r>
              <a:t/>
            </a:r>
            <a:endParaRPr b="1" i="1" sz="1300">
              <a:solidFill>
                <a:schemeClr val="dk1"/>
              </a:solidFill>
              <a:latin typeface="Lato"/>
              <a:ea typeface="Lato"/>
              <a:cs typeface="Lato"/>
              <a:sym typeface="Lato"/>
            </a:endParaRPr>
          </a:p>
          <a:p>
            <a:pPr indent="-330200" lvl="0" marL="457200" rtl="0" algn="l">
              <a:lnSpc>
                <a:spcPct val="115000"/>
              </a:lnSpc>
              <a:spcBef>
                <a:spcPts val="0"/>
              </a:spcBef>
              <a:spcAft>
                <a:spcPts val="0"/>
              </a:spcAft>
              <a:buClr>
                <a:schemeClr val="dk1"/>
              </a:buClr>
              <a:buSzPts val="1600"/>
              <a:buFont typeface="Lato"/>
              <a:buAutoNum type="alphaLcPeriod"/>
            </a:pPr>
            <a:r>
              <a:rPr b="1" lang="en" sz="1600">
                <a:solidFill>
                  <a:schemeClr val="dk1"/>
                </a:solidFill>
                <a:latin typeface="Lato"/>
                <a:ea typeface="Lato"/>
                <a:cs typeface="Lato"/>
                <a:sym typeface="Lato"/>
              </a:rPr>
              <a:t>Assume Goodwill</a:t>
            </a:r>
            <a:r>
              <a:rPr lang="en" sz="1600">
                <a:solidFill>
                  <a:schemeClr val="dk1"/>
                </a:solidFill>
                <a:latin typeface="Lato"/>
                <a:ea typeface="Lato"/>
                <a:cs typeface="Lato"/>
                <a:sym typeface="Lato"/>
              </a:rPr>
              <a:t>: We assume that harm comes from a place of pain, fear, and confusion—all of us are unskillful at times.</a:t>
            </a:r>
            <a:endParaRPr sz="1600">
              <a:solidFill>
                <a:schemeClr val="dk1"/>
              </a:solidFill>
              <a:latin typeface="Lato"/>
              <a:ea typeface="Lato"/>
              <a:cs typeface="Lato"/>
              <a:sym typeface="Lato"/>
            </a:endParaRPr>
          </a:p>
          <a:p>
            <a:pPr indent="-330200" lvl="0" marL="457200" rtl="0" algn="l">
              <a:lnSpc>
                <a:spcPct val="115000"/>
              </a:lnSpc>
              <a:spcBef>
                <a:spcPts val="1000"/>
              </a:spcBef>
              <a:spcAft>
                <a:spcPts val="0"/>
              </a:spcAft>
              <a:buClr>
                <a:schemeClr val="dk1"/>
              </a:buClr>
              <a:buSzPts val="1600"/>
              <a:buFont typeface="Lato"/>
              <a:buAutoNum type="alphaLcPeriod"/>
            </a:pPr>
            <a:r>
              <a:rPr b="1" lang="en" sz="1600">
                <a:solidFill>
                  <a:schemeClr val="dk1"/>
                </a:solidFill>
                <a:latin typeface="Lato"/>
                <a:ea typeface="Lato"/>
                <a:cs typeface="Lato"/>
                <a:sym typeface="Lato"/>
              </a:rPr>
              <a:t>Benevolence</a:t>
            </a:r>
            <a:r>
              <a:rPr lang="en" sz="1600">
                <a:solidFill>
                  <a:schemeClr val="dk1"/>
                </a:solidFill>
                <a:latin typeface="Lato"/>
                <a:ea typeface="Lato"/>
                <a:cs typeface="Lato"/>
                <a:sym typeface="Lato"/>
              </a:rPr>
              <a:t>: We listen deeply with compassion. We don't judge, shame, gossip, or criticize. </a:t>
            </a:r>
            <a:endParaRPr sz="1600">
              <a:solidFill>
                <a:schemeClr val="dk1"/>
              </a:solidFill>
              <a:latin typeface="Lato"/>
              <a:ea typeface="Lato"/>
              <a:cs typeface="Lato"/>
              <a:sym typeface="Lato"/>
            </a:endParaRPr>
          </a:p>
          <a:p>
            <a:pPr indent="-330200" lvl="0" marL="457200" rtl="0" algn="l">
              <a:lnSpc>
                <a:spcPct val="115000"/>
              </a:lnSpc>
              <a:spcBef>
                <a:spcPts val="1000"/>
              </a:spcBef>
              <a:spcAft>
                <a:spcPts val="0"/>
              </a:spcAft>
              <a:buClr>
                <a:schemeClr val="dk1"/>
              </a:buClr>
              <a:buSzPts val="1600"/>
              <a:buFont typeface="Lato"/>
              <a:buAutoNum type="alphaLcPeriod"/>
            </a:pPr>
            <a:r>
              <a:rPr b="1" lang="en" sz="1600">
                <a:solidFill>
                  <a:schemeClr val="dk1"/>
                </a:solidFill>
                <a:latin typeface="Lato"/>
                <a:ea typeface="Lato"/>
                <a:cs typeface="Lato"/>
                <a:sym typeface="Lato"/>
              </a:rPr>
              <a:t>Connection</a:t>
            </a:r>
            <a:r>
              <a:rPr lang="en" sz="1600">
                <a:solidFill>
                  <a:schemeClr val="dk1"/>
                </a:solidFill>
                <a:latin typeface="Lato"/>
                <a:ea typeface="Lato"/>
                <a:cs typeface="Lato"/>
                <a:sym typeface="Lato"/>
              </a:rPr>
              <a:t>: We tell on our addictions—we honor vulnerability and bravery.</a:t>
            </a:r>
            <a:endParaRPr sz="1600">
              <a:solidFill>
                <a:schemeClr val="dk1"/>
              </a:solidFill>
              <a:latin typeface="Lato"/>
              <a:ea typeface="Lato"/>
              <a:cs typeface="Lato"/>
              <a:sym typeface="Lato"/>
            </a:endParaRPr>
          </a:p>
          <a:p>
            <a:pPr indent="-330200" lvl="0" marL="457200" rtl="0" algn="l">
              <a:lnSpc>
                <a:spcPct val="115000"/>
              </a:lnSpc>
              <a:spcBef>
                <a:spcPts val="1000"/>
              </a:spcBef>
              <a:spcAft>
                <a:spcPts val="0"/>
              </a:spcAft>
              <a:buClr>
                <a:schemeClr val="dk1"/>
              </a:buClr>
              <a:buSzPts val="1600"/>
              <a:buFont typeface="Lato"/>
              <a:buAutoNum type="alphaLcPeriod"/>
            </a:pPr>
            <a:r>
              <a:rPr b="1" lang="en" sz="1600">
                <a:solidFill>
                  <a:schemeClr val="dk1"/>
                </a:solidFill>
                <a:latin typeface="Lato"/>
                <a:ea typeface="Lato"/>
                <a:cs typeface="Lato"/>
                <a:sym typeface="Lato"/>
              </a:rPr>
              <a:t>Detachment</a:t>
            </a:r>
            <a:r>
              <a:rPr lang="en" sz="1600">
                <a:solidFill>
                  <a:schemeClr val="dk1"/>
                </a:solidFill>
                <a:latin typeface="Lato"/>
                <a:ea typeface="Lato"/>
                <a:cs typeface="Lato"/>
                <a:sym typeface="Lato"/>
              </a:rPr>
              <a:t>: We don't give advice unless asked.</a:t>
            </a:r>
            <a:endParaRPr sz="1600">
              <a:solidFill>
                <a:schemeClr val="dk1"/>
              </a:solidFill>
              <a:latin typeface="Lato"/>
              <a:ea typeface="Lato"/>
              <a:cs typeface="Lato"/>
              <a:sym typeface="Lato"/>
            </a:endParaRPr>
          </a:p>
          <a:p>
            <a:pPr indent="-330200" lvl="0" marL="457200" rtl="0" algn="l">
              <a:lnSpc>
                <a:spcPct val="115000"/>
              </a:lnSpc>
              <a:spcBef>
                <a:spcPts val="1000"/>
              </a:spcBef>
              <a:spcAft>
                <a:spcPts val="0"/>
              </a:spcAft>
              <a:buClr>
                <a:schemeClr val="dk1"/>
              </a:buClr>
              <a:buSzPts val="1600"/>
              <a:buFont typeface="Lato"/>
              <a:buAutoNum type="alphaLcPeriod"/>
            </a:pPr>
            <a:r>
              <a:rPr b="1" lang="en" sz="1600">
                <a:solidFill>
                  <a:schemeClr val="dk1"/>
                </a:solidFill>
                <a:latin typeface="Lato"/>
                <a:ea typeface="Lato"/>
                <a:cs typeface="Lato"/>
                <a:sym typeface="Lato"/>
              </a:rPr>
              <a:t>Equality</a:t>
            </a:r>
            <a:r>
              <a:rPr lang="en" sz="1600">
                <a:solidFill>
                  <a:schemeClr val="dk1"/>
                </a:solidFill>
                <a:latin typeface="Lato"/>
                <a:ea typeface="Lato"/>
                <a:cs typeface="Lato"/>
                <a:sym typeface="Lato"/>
              </a:rPr>
              <a:t>: As equals, we hold a safe &amp; validating healing space.</a:t>
            </a:r>
            <a:endParaRPr sz="1600">
              <a:solidFill>
                <a:schemeClr val="dk1"/>
              </a:solidFill>
              <a:latin typeface="Lato"/>
              <a:ea typeface="Lato"/>
              <a:cs typeface="Lato"/>
              <a:sym typeface="Lato"/>
            </a:endParaRPr>
          </a:p>
          <a:p>
            <a:pPr indent="-330200" lvl="0" marL="457200" rtl="0" algn="l">
              <a:lnSpc>
                <a:spcPct val="115000"/>
              </a:lnSpc>
              <a:spcBef>
                <a:spcPts val="1000"/>
              </a:spcBef>
              <a:spcAft>
                <a:spcPts val="0"/>
              </a:spcAft>
              <a:buClr>
                <a:schemeClr val="dk1"/>
              </a:buClr>
              <a:buSzPts val="1600"/>
              <a:buFont typeface="Lato"/>
              <a:buAutoNum type="alphaLcPeriod"/>
            </a:pPr>
            <a:r>
              <a:rPr b="1" lang="en" sz="1600">
                <a:solidFill>
                  <a:schemeClr val="dk1"/>
                </a:solidFill>
                <a:latin typeface="Lato"/>
                <a:ea typeface="Lato"/>
                <a:cs typeface="Lato"/>
                <a:sym typeface="Lato"/>
              </a:rPr>
              <a:t>Focus</a:t>
            </a:r>
            <a:r>
              <a:rPr lang="en" sz="1600">
                <a:solidFill>
                  <a:schemeClr val="dk1"/>
                </a:solidFill>
                <a:latin typeface="Lato"/>
                <a:ea typeface="Lato"/>
                <a:cs typeface="Lato"/>
                <a:sym typeface="Lato"/>
              </a:rPr>
              <a:t>: While sharing, we avoid using "you" to focus on self-responsible "I" statements.</a:t>
            </a:r>
            <a:endParaRPr sz="1600">
              <a:solidFill>
                <a:schemeClr val="dk1"/>
              </a:solidFill>
              <a:latin typeface="Lato"/>
              <a:ea typeface="Lato"/>
              <a:cs typeface="Lato"/>
              <a:sym typeface="Lato"/>
            </a:endParaRPr>
          </a:p>
          <a:p>
            <a:pPr indent="-330200" lvl="0" marL="457200" rtl="0" algn="l">
              <a:lnSpc>
                <a:spcPct val="115000"/>
              </a:lnSpc>
              <a:spcBef>
                <a:spcPts val="1000"/>
              </a:spcBef>
              <a:spcAft>
                <a:spcPts val="0"/>
              </a:spcAft>
              <a:buClr>
                <a:schemeClr val="dk1"/>
              </a:buClr>
              <a:buSzPts val="1600"/>
              <a:buFont typeface="Lato"/>
              <a:buAutoNum type="alphaLcPeriod"/>
            </a:pPr>
            <a:r>
              <a:rPr b="1" lang="en" sz="1600">
                <a:solidFill>
                  <a:schemeClr val="dk1"/>
                </a:solidFill>
                <a:latin typeface="Lato"/>
                <a:ea typeface="Lato"/>
                <a:cs typeface="Lato"/>
                <a:sym typeface="Lato"/>
              </a:rPr>
              <a:t>Generosity</a:t>
            </a:r>
            <a:r>
              <a:rPr lang="en" sz="1600">
                <a:solidFill>
                  <a:schemeClr val="dk1"/>
                </a:solidFill>
                <a:latin typeface="Lato"/>
                <a:ea typeface="Lato"/>
                <a:cs typeface="Lato"/>
                <a:sym typeface="Lato"/>
              </a:rPr>
              <a:t>: When ready, we offer our experience with inquiries and rise to be of service.</a:t>
            </a:r>
            <a:endParaRPr sz="1600">
              <a:solidFill>
                <a:schemeClr val="dk1"/>
              </a:solidFill>
              <a:latin typeface="Lato"/>
              <a:ea typeface="Lato"/>
              <a:cs typeface="Lato"/>
              <a:sym typeface="Lato"/>
            </a:endParaRPr>
          </a:p>
          <a:p>
            <a:pPr indent="-330200" lvl="0" marL="457200" rtl="0" algn="l">
              <a:lnSpc>
                <a:spcPct val="115000"/>
              </a:lnSpc>
              <a:spcBef>
                <a:spcPts val="1000"/>
              </a:spcBef>
              <a:spcAft>
                <a:spcPts val="0"/>
              </a:spcAft>
              <a:buClr>
                <a:schemeClr val="dk1"/>
              </a:buClr>
              <a:buSzPts val="1600"/>
              <a:buFont typeface="Lato"/>
              <a:buAutoNum type="alphaLcPeriod"/>
            </a:pPr>
            <a:r>
              <a:rPr b="1" lang="en" sz="1600">
                <a:solidFill>
                  <a:schemeClr val="dk1"/>
                </a:solidFill>
                <a:latin typeface="Lato"/>
                <a:ea typeface="Lato"/>
                <a:cs typeface="Lato"/>
                <a:sym typeface="Lato"/>
              </a:rPr>
              <a:t>Honor &amp; Freedom</a:t>
            </a:r>
            <a:r>
              <a:rPr lang="en" sz="1600">
                <a:solidFill>
                  <a:schemeClr val="dk1"/>
                </a:solidFill>
                <a:latin typeface="Lato"/>
                <a:ea typeface="Lato"/>
                <a:cs typeface="Lato"/>
                <a:sym typeface="Lato"/>
              </a:rPr>
              <a:t>: We review these guidelines anytime and modify as appropriate.</a:t>
            </a:r>
            <a:endParaRPr sz="1500">
              <a:solidFill>
                <a:schemeClr val="dk1"/>
              </a:solidFill>
              <a:latin typeface="Lora"/>
              <a:ea typeface="Lora"/>
              <a:cs typeface="Lora"/>
              <a:sym typeface="Lora"/>
            </a:endParaRPr>
          </a:p>
          <a:p>
            <a:pPr indent="0" lvl="0" marL="0" rtl="0" algn="l">
              <a:spcBef>
                <a:spcPts val="1000"/>
              </a:spcBef>
              <a:spcAft>
                <a:spcPts val="0"/>
              </a:spcAft>
              <a:buNone/>
            </a:pPr>
            <a:r>
              <a:t/>
            </a:r>
            <a:endParaRPr i="1" sz="1300">
              <a:solidFill>
                <a:schemeClr val="dk1"/>
              </a:solidFill>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d664d27944_1_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d664d27944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700">
                <a:solidFill>
                  <a:schemeClr val="dk1"/>
                </a:solidFill>
                <a:latin typeface="Lato"/>
                <a:ea typeface="Lato"/>
                <a:cs typeface="Lato"/>
                <a:sym typeface="Lato"/>
              </a:rPr>
              <a:t>Refuge does not arise in a particular place, </a:t>
            </a:r>
            <a:endParaRPr sz="17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700">
                <a:solidFill>
                  <a:schemeClr val="dk1"/>
                </a:solidFill>
                <a:latin typeface="Lato"/>
                <a:ea typeface="Lato"/>
                <a:cs typeface="Lato"/>
                <a:sym typeface="Lato"/>
              </a:rPr>
              <a:t>but in the space within the goodness of our hearts. </a:t>
            </a:r>
            <a:endParaRPr sz="17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7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700">
                <a:solidFill>
                  <a:schemeClr val="dk1"/>
                </a:solidFill>
                <a:latin typeface="Lato"/>
                <a:ea typeface="Lato"/>
                <a:cs typeface="Lato"/>
                <a:sym typeface="Lato"/>
              </a:rPr>
              <a:t>When this space is imbued with</a:t>
            </a:r>
            <a:endParaRPr sz="17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700">
                <a:solidFill>
                  <a:schemeClr val="dk1"/>
                </a:solidFill>
                <a:latin typeface="Lato"/>
                <a:ea typeface="Lato"/>
                <a:cs typeface="Lato"/>
                <a:sym typeface="Lato"/>
              </a:rPr>
              <a:t>wisdom, respect, and love, we call it </a:t>
            </a:r>
            <a:r>
              <a:rPr i="1" lang="en" sz="1700">
                <a:solidFill>
                  <a:schemeClr val="dk1"/>
                </a:solidFill>
                <a:latin typeface="Lato"/>
                <a:ea typeface="Lato"/>
                <a:cs typeface="Lato"/>
                <a:sym typeface="Lato"/>
              </a:rPr>
              <a:t>sangha</a:t>
            </a:r>
            <a:r>
              <a:rPr lang="en" sz="1700">
                <a:solidFill>
                  <a:schemeClr val="dk1"/>
                </a:solidFill>
                <a:latin typeface="Lato"/>
                <a:ea typeface="Lato"/>
                <a:cs typeface="Lato"/>
                <a:sym typeface="Lato"/>
              </a:rPr>
              <a:t>. </a:t>
            </a:r>
            <a:endParaRPr sz="17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7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700">
                <a:solidFill>
                  <a:schemeClr val="dk1"/>
                </a:solidFill>
                <a:latin typeface="Lato"/>
                <a:ea typeface="Lato"/>
                <a:cs typeface="Lato"/>
                <a:sym typeface="Lato"/>
              </a:rPr>
              <a:t>We hope that the pain of addiction, trauma, and feeling “apart” </a:t>
            </a:r>
            <a:endParaRPr sz="17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700">
                <a:solidFill>
                  <a:schemeClr val="dk1"/>
                </a:solidFill>
                <a:latin typeface="Lato"/>
                <a:ea typeface="Lato"/>
                <a:cs typeface="Lato"/>
                <a:sym typeface="Lato"/>
              </a:rPr>
              <a:t>actually </a:t>
            </a:r>
            <a:r>
              <a:rPr i="1" lang="en" sz="1700">
                <a:solidFill>
                  <a:schemeClr val="dk1"/>
                </a:solidFill>
                <a:latin typeface="Lato"/>
                <a:ea typeface="Lato"/>
                <a:cs typeface="Lato"/>
                <a:sym typeface="Lato"/>
              </a:rPr>
              <a:t>leads us back toward the heart</a:t>
            </a:r>
            <a:r>
              <a:rPr lang="en" sz="1700">
                <a:solidFill>
                  <a:schemeClr val="dk1"/>
                </a:solidFill>
                <a:latin typeface="Lato"/>
                <a:ea typeface="Lato"/>
                <a:cs typeface="Lato"/>
                <a:sym typeface="Lato"/>
              </a:rPr>
              <a:t> </a:t>
            </a:r>
            <a:endParaRPr sz="17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700">
                <a:solidFill>
                  <a:schemeClr val="dk1"/>
                </a:solidFill>
                <a:latin typeface="Lato"/>
                <a:ea typeface="Lato"/>
                <a:cs typeface="Lato"/>
                <a:sym typeface="Lato"/>
              </a:rPr>
              <a:t>and that we might understand </a:t>
            </a:r>
            <a:endParaRPr sz="17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700">
                <a:solidFill>
                  <a:schemeClr val="dk1"/>
                </a:solidFill>
                <a:latin typeface="Lato"/>
                <a:ea typeface="Lato"/>
                <a:cs typeface="Lato"/>
                <a:sym typeface="Lato"/>
              </a:rPr>
              <a:t>compassion, wisdom, and change ever more deeply. </a:t>
            </a:r>
            <a:endParaRPr sz="17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7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700">
                <a:solidFill>
                  <a:schemeClr val="dk1"/>
                </a:solidFill>
                <a:latin typeface="Lato"/>
                <a:ea typeface="Lato"/>
                <a:cs typeface="Lato"/>
                <a:sym typeface="Lato"/>
              </a:rPr>
              <a:t>As we have learned from practice, </a:t>
            </a:r>
            <a:endParaRPr sz="17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700">
                <a:solidFill>
                  <a:schemeClr val="dk1"/>
                </a:solidFill>
                <a:latin typeface="Lato"/>
                <a:ea typeface="Lato"/>
                <a:cs typeface="Lato"/>
                <a:sym typeface="Lato"/>
              </a:rPr>
              <a:t>great pain </a:t>
            </a:r>
            <a:r>
              <a:rPr i="1" lang="en" sz="1700">
                <a:solidFill>
                  <a:schemeClr val="dk1"/>
                </a:solidFill>
                <a:latin typeface="Lato"/>
                <a:ea typeface="Lato"/>
                <a:cs typeface="Lato"/>
                <a:sym typeface="Lato"/>
              </a:rPr>
              <a:t>does not erase goodness</a:t>
            </a:r>
            <a:r>
              <a:rPr lang="en" sz="1700">
                <a:solidFill>
                  <a:schemeClr val="dk1"/>
                </a:solidFill>
                <a:latin typeface="Lato"/>
                <a:ea typeface="Lato"/>
                <a:cs typeface="Lato"/>
                <a:sym typeface="Lato"/>
              </a:rPr>
              <a:t>, but in fact informs it.</a:t>
            </a:r>
            <a:endParaRPr sz="17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7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700">
                <a:solidFill>
                  <a:schemeClr val="dk1"/>
                </a:solidFill>
                <a:latin typeface="Lato"/>
                <a:ea typeface="Lato"/>
                <a:cs typeface="Lato"/>
                <a:sym typeface="Lato"/>
              </a:rPr>
              <a:t>May we make the best use of our practice, </a:t>
            </a:r>
            <a:endParaRPr sz="17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700">
                <a:solidFill>
                  <a:schemeClr val="dk1"/>
                </a:solidFill>
                <a:latin typeface="Lato"/>
                <a:ea typeface="Lato"/>
                <a:cs typeface="Lato"/>
                <a:sym typeface="Lato"/>
              </a:rPr>
              <a:t>and whatever freedom arises from our efforts here today. </a:t>
            </a:r>
            <a:endParaRPr sz="17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7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700">
                <a:solidFill>
                  <a:schemeClr val="dk1"/>
                </a:solidFill>
                <a:latin typeface="Lato"/>
                <a:ea typeface="Lato"/>
                <a:cs typeface="Lato"/>
                <a:sym typeface="Lato"/>
              </a:rPr>
              <a:t>May this be a cause and condition </a:t>
            </a:r>
            <a:endParaRPr sz="17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700">
                <a:solidFill>
                  <a:schemeClr val="dk1"/>
                </a:solidFill>
                <a:latin typeface="Lato"/>
                <a:ea typeface="Lato"/>
                <a:cs typeface="Lato"/>
                <a:sym typeface="Lato"/>
              </a:rPr>
              <a:t>for less suffering and more safety in our world.</a:t>
            </a:r>
            <a:endParaRPr sz="1400">
              <a:solidFill>
                <a:schemeClr val="dk1"/>
              </a:solidFill>
              <a:latin typeface="Lora"/>
              <a:ea typeface="Lora"/>
              <a:cs typeface="Lora"/>
              <a:sym typeface="Lora"/>
            </a:endParaRPr>
          </a:p>
          <a:p>
            <a:pPr indent="0" lvl="0" marL="0" rtl="0" algn="l">
              <a:spcBef>
                <a:spcPts val="0"/>
              </a:spcBef>
              <a:spcAft>
                <a:spcPts val="0"/>
              </a:spcAft>
              <a:buNone/>
            </a:pPr>
            <a:r>
              <a:t/>
            </a:r>
            <a:endParaRPr sz="1000">
              <a:solidFill>
                <a:schemeClr val="dk1"/>
              </a:solidFill>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a6a4d15807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a6a4d158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http://feelings.rd.rocks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4ac79f5026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4ac79f50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http://feelings.rd.rocks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112003c32e6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112003c32e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Lora"/>
                <a:ea typeface="Lora"/>
                <a:cs typeface="Lora"/>
                <a:sym typeface="Lora"/>
              </a:rPr>
              <a:t>Yes, you can. </a:t>
            </a:r>
            <a:r>
              <a:rPr i="1" lang="en" sz="1200">
                <a:solidFill>
                  <a:schemeClr val="dk1"/>
                </a:solidFill>
                <a:latin typeface="Lora"/>
                <a:ea typeface="Lora"/>
                <a:cs typeface="Lora"/>
                <a:sym typeface="Lora"/>
              </a:rPr>
              <a:t>You </a:t>
            </a:r>
            <a:r>
              <a:rPr lang="en" sz="1200">
                <a:solidFill>
                  <a:schemeClr val="dk1"/>
                </a:solidFill>
                <a:latin typeface="Lora"/>
                <a:ea typeface="Lora"/>
                <a:cs typeface="Lora"/>
                <a:sym typeface="Lora"/>
              </a:rPr>
              <a:t>are Recovery Dharma. You are invited to </a:t>
            </a:r>
            <a:r>
              <a:rPr b="1" lang="en" sz="1200">
                <a:solidFill>
                  <a:schemeClr val="dk1"/>
                </a:solidFill>
                <a:latin typeface="Lora"/>
                <a:ea typeface="Lora"/>
                <a:cs typeface="Lora"/>
                <a:sym typeface="Lora"/>
              </a:rPr>
              <a:t>share</a:t>
            </a:r>
            <a:r>
              <a:rPr lang="en" sz="1200">
                <a:solidFill>
                  <a:schemeClr val="dk1"/>
                </a:solidFill>
                <a:latin typeface="Lora"/>
                <a:ea typeface="Lora"/>
                <a:cs typeface="Lora"/>
                <a:sym typeface="Lora"/>
              </a:rPr>
              <a:t>/ re</a:t>
            </a:r>
            <a:r>
              <a:rPr b="1" lang="en" sz="1200">
                <a:solidFill>
                  <a:schemeClr val="dk1"/>
                </a:solidFill>
                <a:latin typeface="Lora"/>
                <a:ea typeface="Lora"/>
                <a:cs typeface="Lora"/>
                <a:sym typeface="Lora"/>
              </a:rPr>
              <a:t>mix</a:t>
            </a:r>
            <a:r>
              <a:rPr lang="en" sz="1200">
                <a:solidFill>
                  <a:schemeClr val="dk1"/>
                </a:solidFill>
                <a:latin typeface="Lora"/>
                <a:ea typeface="Lora"/>
                <a:cs typeface="Lora"/>
                <a:sym typeface="Lora"/>
              </a:rPr>
              <a:t>/ re</a:t>
            </a:r>
            <a:r>
              <a:rPr b="1" lang="en" sz="1200">
                <a:solidFill>
                  <a:schemeClr val="dk1"/>
                </a:solidFill>
                <a:latin typeface="Lora"/>
                <a:ea typeface="Lora"/>
                <a:cs typeface="Lora"/>
                <a:sym typeface="Lora"/>
              </a:rPr>
              <a:t>release </a:t>
            </a:r>
            <a:r>
              <a:rPr lang="en" sz="1200">
                <a:solidFill>
                  <a:schemeClr val="dk1"/>
                </a:solidFill>
                <a:latin typeface="Lora"/>
                <a:ea typeface="Lora"/>
                <a:cs typeface="Lora"/>
                <a:sym typeface="Lora"/>
              </a:rPr>
              <a:t>these slides at anytime. These slides are offered freely as a launchpad. Pretty easy:</a:t>
            </a:r>
            <a:endParaRPr sz="1200">
              <a:solidFill>
                <a:schemeClr val="dk1"/>
              </a:solidFill>
              <a:latin typeface="Lora"/>
              <a:ea typeface="Lora"/>
              <a:cs typeface="Lora"/>
              <a:sym typeface="Lora"/>
            </a:endParaRPr>
          </a:p>
          <a:p>
            <a:pPr indent="0" lvl="0" marL="0" rtl="0" algn="l">
              <a:lnSpc>
                <a:spcPct val="115000"/>
              </a:lnSpc>
              <a:spcBef>
                <a:spcPts val="1600"/>
              </a:spcBef>
              <a:spcAft>
                <a:spcPts val="0"/>
              </a:spcAft>
              <a:buClr>
                <a:schemeClr val="dk1"/>
              </a:buClr>
              <a:buSzPts val="1100"/>
              <a:buFont typeface="Arial"/>
              <a:buNone/>
            </a:pPr>
            <a:r>
              <a:rPr lang="en" sz="1200">
                <a:solidFill>
                  <a:schemeClr val="dk1"/>
                </a:solidFill>
                <a:latin typeface="Lora"/>
                <a:ea typeface="Lora"/>
                <a:cs typeface="Lora"/>
                <a:sym typeface="Lora"/>
              </a:rPr>
              <a:t>1️⃣ Go to </a:t>
            </a:r>
            <a:r>
              <a:rPr lang="en" sz="1200" u="sng">
                <a:solidFill>
                  <a:srgbClr val="57BB8A"/>
                </a:solidFill>
                <a:latin typeface="Lora"/>
                <a:ea typeface="Lora"/>
                <a:cs typeface="Lora"/>
                <a:sym typeface="Lora"/>
                <a:hlinkClick r:id="rId2">
                  <a:extLst>
                    <a:ext uri="{A12FA001-AC4F-418D-AE19-62706E023703}">
                      <ahyp:hlinkClr val="tx"/>
                    </a:ext>
                  </a:extLst>
                </a:hlinkClick>
              </a:rPr>
              <a:t>http://copyslides.recoverydharma.rocks</a:t>
            </a:r>
            <a:endParaRPr sz="1200">
              <a:solidFill>
                <a:schemeClr val="dk1"/>
              </a:solidFill>
              <a:latin typeface="Lora"/>
              <a:ea typeface="Lora"/>
              <a:cs typeface="Lora"/>
              <a:sym typeface="Lora"/>
            </a:endParaRPr>
          </a:p>
          <a:p>
            <a:pPr indent="0" lvl="0" marL="0" rtl="0" algn="l">
              <a:lnSpc>
                <a:spcPct val="115000"/>
              </a:lnSpc>
              <a:spcBef>
                <a:spcPts val="1600"/>
              </a:spcBef>
              <a:spcAft>
                <a:spcPts val="0"/>
              </a:spcAft>
              <a:buClr>
                <a:schemeClr val="dk1"/>
              </a:buClr>
              <a:buSzPts val="1100"/>
              <a:buFont typeface="Arial"/>
              <a:buNone/>
            </a:pPr>
            <a:r>
              <a:rPr lang="en" sz="1200">
                <a:solidFill>
                  <a:schemeClr val="dk1"/>
                </a:solidFill>
                <a:latin typeface="Lora"/>
                <a:ea typeface="Lora"/>
                <a:cs typeface="Lora"/>
                <a:sym typeface="Lora"/>
              </a:rPr>
              <a:t>2️⃣ Click on File </a:t>
            </a:r>
            <a:endParaRPr sz="1200">
              <a:solidFill>
                <a:schemeClr val="dk1"/>
              </a:solidFill>
              <a:latin typeface="Lora"/>
              <a:ea typeface="Lora"/>
              <a:cs typeface="Lora"/>
              <a:sym typeface="Lora"/>
            </a:endParaRPr>
          </a:p>
          <a:p>
            <a:pPr indent="0" lvl="0" marL="0" rtl="0" algn="l">
              <a:lnSpc>
                <a:spcPct val="115000"/>
              </a:lnSpc>
              <a:spcBef>
                <a:spcPts val="1600"/>
              </a:spcBef>
              <a:spcAft>
                <a:spcPts val="0"/>
              </a:spcAft>
              <a:buClr>
                <a:schemeClr val="dk1"/>
              </a:buClr>
              <a:buSzPts val="1100"/>
              <a:buFont typeface="Arial"/>
              <a:buNone/>
            </a:pPr>
            <a:r>
              <a:rPr lang="en" sz="1200">
                <a:solidFill>
                  <a:schemeClr val="dk1"/>
                </a:solidFill>
                <a:latin typeface="Lora"/>
                <a:ea typeface="Lora"/>
                <a:cs typeface="Lora"/>
                <a:sym typeface="Lora"/>
              </a:rPr>
              <a:t>3️⃣ Make a Copy (or Download)</a:t>
            </a:r>
            <a:endParaRPr sz="1200">
              <a:solidFill>
                <a:schemeClr val="dk1"/>
              </a:solidFill>
              <a:latin typeface="Lora"/>
              <a:ea typeface="Lora"/>
              <a:cs typeface="Lora"/>
              <a:sym typeface="Lora"/>
            </a:endParaRPr>
          </a:p>
          <a:p>
            <a:pPr indent="0" lvl="0" marL="0" rtl="0" algn="l">
              <a:lnSpc>
                <a:spcPct val="115000"/>
              </a:lnSpc>
              <a:spcBef>
                <a:spcPts val="1600"/>
              </a:spcBef>
              <a:spcAft>
                <a:spcPts val="0"/>
              </a:spcAft>
              <a:buClr>
                <a:schemeClr val="dk1"/>
              </a:buClr>
              <a:buSzPts val="1100"/>
              <a:buFont typeface="Arial"/>
              <a:buNone/>
            </a:pPr>
            <a:r>
              <a:t/>
            </a:r>
            <a:endParaRPr sz="1200">
              <a:solidFill>
                <a:schemeClr val="dk1"/>
              </a:solidFill>
              <a:latin typeface="Lora"/>
              <a:ea typeface="Lora"/>
              <a:cs typeface="Lora"/>
              <a:sym typeface="Lora"/>
            </a:endParaRPr>
          </a:p>
          <a:p>
            <a:pPr indent="0" lvl="0" marL="0" rtl="0" algn="l">
              <a:lnSpc>
                <a:spcPct val="115000"/>
              </a:lnSpc>
              <a:spcBef>
                <a:spcPts val="1600"/>
              </a:spcBef>
              <a:spcAft>
                <a:spcPts val="0"/>
              </a:spcAft>
              <a:buClr>
                <a:schemeClr val="dk1"/>
              </a:buClr>
              <a:buSzPts val="1100"/>
              <a:buFont typeface="Arial"/>
              <a:buNone/>
            </a:pPr>
            <a:r>
              <a:rPr i="1" lang="en" sz="1200">
                <a:solidFill>
                  <a:schemeClr val="dk1"/>
                </a:solidFill>
                <a:latin typeface="Lora"/>
                <a:ea typeface="Lora"/>
                <a:cs typeface="Lora"/>
                <a:sym typeface="Lora"/>
              </a:rPr>
              <a:t>(p.s. Hey... </a:t>
            </a:r>
            <a:r>
              <a:rPr lang="en" sz="1200">
                <a:solidFill>
                  <a:schemeClr val="dk1"/>
                </a:solidFill>
                <a:latin typeface="Lora"/>
                <a:ea typeface="Lora"/>
                <a:cs typeface="Lora"/>
                <a:sym typeface="Lora"/>
              </a:rPr>
              <a:t>if you liked </a:t>
            </a:r>
            <a:r>
              <a:rPr i="1" lang="en" sz="1200">
                <a:solidFill>
                  <a:schemeClr val="dk1"/>
                </a:solidFill>
                <a:latin typeface="Lora"/>
                <a:ea typeface="Lora"/>
                <a:cs typeface="Lora"/>
                <a:sym typeface="Lora"/>
              </a:rPr>
              <a:t>these </a:t>
            </a:r>
            <a:r>
              <a:rPr lang="en" sz="1200">
                <a:solidFill>
                  <a:schemeClr val="dk1"/>
                </a:solidFill>
                <a:latin typeface="Lora"/>
                <a:ea typeface="Lora"/>
                <a:cs typeface="Lora"/>
                <a:sym typeface="Lora"/>
              </a:rPr>
              <a:t>slides, you'll 💓 </a:t>
            </a:r>
            <a:r>
              <a:rPr lang="en" sz="1200" u="sng">
                <a:solidFill>
                  <a:srgbClr val="57BB8A"/>
                </a:solidFill>
                <a:latin typeface="Lora"/>
                <a:ea typeface="Lora"/>
                <a:cs typeface="Lora"/>
                <a:sym typeface="Lora"/>
                <a:hlinkClick r:id="rId3">
                  <a:extLst>
                    <a:ext uri="{A12FA001-AC4F-418D-AE19-62706E023703}">
                      <ahyp:hlinkClr val="tx"/>
                    </a:ext>
                  </a:extLst>
                </a:hlinkClick>
              </a:rPr>
              <a:t>http://rd.rocks</a:t>
            </a:r>
            <a:r>
              <a:rPr lang="en" sz="1200">
                <a:solidFill>
                  <a:schemeClr val="dk1"/>
                </a:solidFill>
                <a:latin typeface="Lora"/>
                <a:ea typeface="Lora"/>
                <a:cs typeface="Lora"/>
                <a:sym typeface="Lora"/>
              </a:rPr>
              <a:t> ☸🤘</a:t>
            </a:r>
            <a:r>
              <a:rPr i="1" lang="en" sz="1200">
                <a:solidFill>
                  <a:schemeClr val="dk1"/>
                </a:solidFill>
                <a:latin typeface="Lora"/>
                <a:ea typeface="Lora"/>
                <a:cs typeface="Lora"/>
                <a:sym typeface="Lora"/>
              </a:rPr>
              <a:t>)</a:t>
            </a:r>
            <a:endParaRPr i="1" sz="1200">
              <a:solidFill>
                <a:schemeClr val="dk1"/>
              </a:solidFill>
              <a:latin typeface="Lora"/>
              <a:ea typeface="Lora"/>
              <a:cs typeface="Lora"/>
              <a:sym typeface="Lora"/>
            </a:endParaRPr>
          </a:p>
          <a:p>
            <a:pPr indent="0" lvl="0" marL="0" rtl="0" algn="l">
              <a:spcBef>
                <a:spcPts val="1600"/>
              </a:spcBef>
              <a:spcAft>
                <a:spcPts val="0"/>
              </a:spcAft>
              <a:buNone/>
            </a:pPr>
            <a:r>
              <a:t/>
            </a: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abbb4cddee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abbb4cdd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900">
                <a:solidFill>
                  <a:schemeClr val="dk1"/>
                </a:solidFill>
                <a:latin typeface="Lato"/>
                <a:ea typeface="Lato"/>
                <a:cs typeface="Lato"/>
                <a:sym typeface="Lato"/>
              </a:rPr>
              <a:t>We dedicate the merits and </a:t>
            </a:r>
            <a:endParaRPr sz="19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900">
                <a:solidFill>
                  <a:schemeClr val="dk1"/>
                </a:solidFill>
                <a:latin typeface="Lato"/>
                <a:ea typeface="Lato"/>
                <a:cs typeface="Lato"/>
                <a:sym typeface="Lato"/>
              </a:rPr>
              <a:t>Goodwill of this meeting </a:t>
            </a:r>
            <a:endParaRPr sz="19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900">
                <a:solidFill>
                  <a:schemeClr val="dk1"/>
                </a:solidFill>
                <a:latin typeface="Lato"/>
                <a:ea typeface="Lato"/>
                <a:cs typeface="Lato"/>
                <a:sym typeface="Lato"/>
              </a:rPr>
              <a:t>To all suffering addicts</a:t>
            </a:r>
            <a:endParaRPr sz="19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2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900">
                <a:solidFill>
                  <a:schemeClr val="dk1"/>
                </a:solidFill>
                <a:latin typeface="Lato"/>
                <a:ea typeface="Lato"/>
                <a:cs typeface="Lato"/>
                <a:sym typeface="Lato"/>
              </a:rPr>
              <a:t>As we have learned from practice,</a:t>
            </a:r>
            <a:endParaRPr sz="19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900">
                <a:solidFill>
                  <a:schemeClr val="dk1"/>
                </a:solidFill>
                <a:latin typeface="Lato"/>
                <a:ea typeface="Lato"/>
                <a:cs typeface="Lato"/>
                <a:sym typeface="Lato"/>
              </a:rPr>
              <a:t>Great pain does not erase goodness, </a:t>
            </a:r>
            <a:endParaRPr sz="19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900">
                <a:solidFill>
                  <a:schemeClr val="dk1"/>
                </a:solidFill>
                <a:latin typeface="Lato"/>
                <a:ea typeface="Lato"/>
                <a:cs typeface="Lato"/>
                <a:sym typeface="Lato"/>
              </a:rPr>
              <a:t>But in fact informs it</a:t>
            </a:r>
            <a:endParaRPr sz="19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2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900">
                <a:solidFill>
                  <a:schemeClr val="dk1"/>
                </a:solidFill>
                <a:latin typeface="Lato"/>
                <a:ea typeface="Lato"/>
                <a:cs typeface="Lato"/>
                <a:sym typeface="Lato"/>
              </a:rPr>
              <a:t>May all who cling</a:t>
            </a:r>
            <a:endParaRPr sz="19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900">
                <a:solidFill>
                  <a:schemeClr val="dk1"/>
                </a:solidFill>
                <a:latin typeface="Lato"/>
                <a:ea typeface="Lato"/>
                <a:cs typeface="Lato"/>
                <a:sym typeface="Lato"/>
              </a:rPr>
              <a:t>Embrace the freedom of letting go</a:t>
            </a:r>
            <a:endParaRPr sz="19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2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900">
                <a:solidFill>
                  <a:schemeClr val="dk1"/>
                </a:solidFill>
                <a:latin typeface="Lato"/>
                <a:ea typeface="Lato"/>
                <a:cs typeface="Lato"/>
                <a:sym typeface="Lato"/>
              </a:rPr>
              <a:t>May all hearts awaken</a:t>
            </a:r>
            <a:endParaRPr sz="19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900">
                <a:solidFill>
                  <a:schemeClr val="dk1"/>
                </a:solidFill>
                <a:latin typeface="Lato"/>
                <a:ea typeface="Lato"/>
                <a:cs typeface="Lato"/>
                <a:sym typeface="Lato"/>
              </a:rPr>
              <a:t>To compassion, recovery, and peace</a:t>
            </a:r>
            <a:endParaRPr sz="19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2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900">
                <a:solidFill>
                  <a:schemeClr val="dk1"/>
                </a:solidFill>
                <a:latin typeface="Lato"/>
                <a:ea typeface="Lato"/>
                <a:cs typeface="Lato"/>
                <a:sym typeface="Lato"/>
              </a:rPr>
              <a:t>May all who suffer hold the light</a:t>
            </a:r>
            <a:endParaRPr sz="19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900">
                <a:solidFill>
                  <a:schemeClr val="dk1"/>
                </a:solidFill>
                <a:latin typeface="Lato"/>
                <a:ea typeface="Lato"/>
                <a:cs typeface="Lato"/>
                <a:sym typeface="Lato"/>
              </a:rPr>
              <a:t>May all healers share the light</a:t>
            </a:r>
            <a:endParaRPr sz="19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2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900">
                <a:solidFill>
                  <a:schemeClr val="dk1"/>
                </a:solidFill>
                <a:latin typeface="Lato"/>
                <a:ea typeface="Lato"/>
                <a:cs typeface="Lato"/>
                <a:sym typeface="Lato"/>
              </a:rPr>
              <a:t>May our recovery be an offering to all beings.</a:t>
            </a:r>
            <a:endParaRPr sz="9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900">
                <a:solidFill>
                  <a:schemeClr val="dk1"/>
                </a:solidFill>
                <a:latin typeface="Lato"/>
                <a:ea typeface="Lato"/>
                <a:cs typeface="Lato"/>
                <a:sym typeface="Lato"/>
              </a:rPr>
              <a:t>🙏 🔔 🙏</a:t>
            </a:r>
            <a:endParaRPr sz="1700">
              <a:solidFill>
                <a:schemeClr val="dk1"/>
              </a:solidFill>
              <a:latin typeface="Lato"/>
              <a:ea typeface="Lato"/>
              <a:cs typeface="Lato"/>
              <a:sym typeface="Lato"/>
            </a:endParaRPr>
          </a:p>
          <a:p>
            <a:pPr indent="0" lvl="0" marL="0" rtl="0" algn="l">
              <a:spcBef>
                <a:spcPts val="0"/>
              </a:spcBef>
              <a:spcAft>
                <a:spcPts val="0"/>
              </a:spcAft>
              <a:buNone/>
            </a:pPr>
            <a:r>
              <a:t/>
            </a:r>
            <a:endParaRPr sz="1000">
              <a:latin typeface="Lato"/>
              <a:ea typeface="Lato"/>
              <a:cs typeface="Lato"/>
              <a:sym typeface="La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9bdccbb051_0_6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9bdccbb05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Lato"/>
              <a:ea typeface="Lato"/>
              <a:cs typeface="Lato"/>
              <a:sym typeface="La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9bdccbb051_0_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9bdccbb05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Lato"/>
                <a:ea typeface="Lato"/>
                <a:cs typeface="Lato"/>
                <a:sym typeface="Lato"/>
              </a:rPr>
              <a:t>Small</a:t>
            </a:r>
            <a:endParaRPr/>
          </a:p>
          <a:p>
            <a:pPr indent="0" lvl="0" marL="0" rtl="0" algn="l">
              <a:spcBef>
                <a:spcPts val="0"/>
              </a:spcBef>
              <a:spcAft>
                <a:spcPts val="0"/>
              </a:spcAft>
              <a:buNone/>
            </a:pPr>
            <a:r>
              <a:rPr lang="en" sz="1000" u="sng">
                <a:solidFill>
                  <a:schemeClr val="hlink"/>
                </a:solidFill>
                <a:latin typeface="Lato"/>
                <a:ea typeface="Lato"/>
                <a:cs typeface="Lato"/>
                <a:sym typeface="Lato"/>
                <a:hlinkClick r:id="rId2"/>
              </a:rPr>
              <a:t>https://youtu.be/uoTSfORWSg0</a:t>
            </a:r>
            <a:endParaRPr sz="1000">
              <a:solidFill>
                <a:schemeClr val="dk1"/>
              </a:solidFill>
              <a:latin typeface="Lato"/>
              <a:ea typeface="Lato"/>
              <a:cs typeface="Lato"/>
              <a:sym typeface="Lato"/>
            </a:endParaRPr>
          </a:p>
          <a:p>
            <a:pPr indent="0" lvl="0" marL="0" rtl="0" algn="l">
              <a:spcBef>
                <a:spcPts val="0"/>
              </a:spcBef>
              <a:spcAft>
                <a:spcPts val="0"/>
              </a:spcAft>
              <a:buNone/>
            </a:pPr>
            <a:r>
              <a:rPr lang="en" sz="1000" u="sng">
                <a:solidFill>
                  <a:schemeClr val="hlink"/>
                </a:solidFill>
                <a:latin typeface="Lato"/>
                <a:ea typeface="Lato"/>
                <a:cs typeface="Lato"/>
                <a:sym typeface="Lato"/>
                <a:hlinkClick r:id="rId3"/>
              </a:rPr>
              <a:t>https://youtu.be/NzKlcyoPSUE</a:t>
            </a:r>
            <a:endParaRPr sz="1000">
              <a:solidFill>
                <a:schemeClr val="dk1"/>
              </a:solidFill>
              <a:latin typeface="Lato"/>
              <a:ea typeface="Lato"/>
              <a:cs typeface="Lato"/>
              <a:sym typeface="Lato"/>
            </a:endParaRPr>
          </a:p>
          <a:p>
            <a:pPr indent="0" lvl="0" marL="0" rtl="0" algn="l">
              <a:spcBef>
                <a:spcPts val="0"/>
              </a:spcBef>
              <a:spcAft>
                <a:spcPts val="0"/>
              </a:spcAft>
              <a:buNone/>
            </a:pPr>
            <a:r>
              <a:rPr lang="en" sz="1000" u="sng">
                <a:solidFill>
                  <a:schemeClr val="hlink"/>
                </a:solidFill>
                <a:latin typeface="Lato"/>
                <a:ea typeface="Lato"/>
                <a:cs typeface="Lato"/>
                <a:sym typeface="Lato"/>
                <a:hlinkClick r:id="rId4"/>
              </a:rPr>
              <a:t>https://youtu.be/EksN0k2GdfA</a:t>
            </a:r>
            <a:endParaRPr sz="1000">
              <a:solidFill>
                <a:schemeClr val="dk1"/>
              </a:solidFill>
              <a:latin typeface="Lato"/>
              <a:ea typeface="Lato"/>
              <a:cs typeface="Lato"/>
              <a:sym typeface="Lato"/>
            </a:endParaRPr>
          </a:p>
          <a:p>
            <a:pPr indent="0" lvl="0" marL="0" rtl="0" algn="l">
              <a:spcBef>
                <a:spcPts val="0"/>
              </a:spcBef>
              <a:spcAft>
                <a:spcPts val="0"/>
              </a:spcAft>
              <a:buNone/>
            </a:pPr>
            <a:r>
              <a:t/>
            </a:r>
            <a:endParaRPr sz="1000">
              <a:solidFill>
                <a:schemeClr val="dk1"/>
              </a:solidFill>
              <a:latin typeface="Lato"/>
              <a:ea typeface="Lato"/>
              <a:cs typeface="Lato"/>
              <a:sym typeface="Lato"/>
            </a:endParaRPr>
          </a:p>
          <a:p>
            <a:pPr indent="0" lvl="0" marL="0" rtl="0" algn="l">
              <a:spcBef>
                <a:spcPts val="0"/>
              </a:spcBef>
              <a:spcAft>
                <a:spcPts val="0"/>
              </a:spcAft>
              <a:buNone/>
            </a:pPr>
            <a:r>
              <a:rPr lang="en" sz="1000">
                <a:solidFill>
                  <a:schemeClr val="dk1"/>
                </a:solidFill>
                <a:latin typeface="Lato"/>
                <a:ea typeface="Lato"/>
                <a:cs typeface="Lato"/>
                <a:sym typeface="Lato"/>
              </a:rPr>
              <a:t>Mid crystal</a:t>
            </a:r>
            <a:endParaRPr sz="1000">
              <a:solidFill>
                <a:schemeClr val="dk1"/>
              </a:solidFill>
              <a:latin typeface="Lato"/>
              <a:ea typeface="Lato"/>
              <a:cs typeface="Lato"/>
              <a:sym typeface="Lato"/>
            </a:endParaRPr>
          </a:p>
          <a:p>
            <a:pPr indent="0" lvl="0" marL="0" rtl="0" algn="l">
              <a:spcBef>
                <a:spcPts val="0"/>
              </a:spcBef>
              <a:spcAft>
                <a:spcPts val="0"/>
              </a:spcAft>
              <a:buNone/>
            </a:pPr>
            <a:r>
              <a:rPr lang="en" sz="1000" u="sng">
                <a:solidFill>
                  <a:schemeClr val="hlink"/>
                </a:solidFill>
                <a:latin typeface="Lato"/>
                <a:ea typeface="Lato"/>
                <a:cs typeface="Lato"/>
                <a:sym typeface="Lato"/>
                <a:hlinkClick r:id="rId5"/>
              </a:rPr>
              <a:t>https://youtu.be/j7WILBWdEcM</a:t>
            </a:r>
            <a:endParaRPr sz="1000">
              <a:solidFill>
                <a:schemeClr val="dk1"/>
              </a:solidFill>
              <a:latin typeface="Lato"/>
              <a:ea typeface="Lato"/>
              <a:cs typeface="Lato"/>
              <a:sym typeface="Lato"/>
            </a:endParaRPr>
          </a:p>
          <a:p>
            <a:pPr indent="0" lvl="0" marL="0" rtl="0" algn="l">
              <a:spcBef>
                <a:spcPts val="0"/>
              </a:spcBef>
              <a:spcAft>
                <a:spcPts val="0"/>
              </a:spcAft>
              <a:buNone/>
            </a:pPr>
            <a:r>
              <a:rPr lang="en" sz="1000" u="sng">
                <a:solidFill>
                  <a:schemeClr val="hlink"/>
                </a:solidFill>
                <a:latin typeface="Lato"/>
                <a:ea typeface="Lato"/>
                <a:cs typeface="Lato"/>
                <a:sym typeface="Lato"/>
                <a:hlinkClick r:id="rId6"/>
              </a:rPr>
              <a:t>https://youtu.be/Dgw1QFk4peM</a:t>
            </a:r>
            <a:endParaRPr sz="1000">
              <a:solidFill>
                <a:schemeClr val="dk1"/>
              </a:solidFill>
              <a:latin typeface="Lato"/>
              <a:ea typeface="Lato"/>
              <a:cs typeface="Lato"/>
              <a:sym typeface="Lato"/>
            </a:endParaRPr>
          </a:p>
          <a:p>
            <a:pPr indent="0" lvl="0" marL="0" rtl="0" algn="l">
              <a:spcBef>
                <a:spcPts val="0"/>
              </a:spcBef>
              <a:spcAft>
                <a:spcPts val="0"/>
              </a:spcAft>
              <a:buNone/>
            </a:pPr>
            <a:r>
              <a:rPr lang="en" sz="1000" u="sng">
                <a:solidFill>
                  <a:schemeClr val="hlink"/>
                </a:solidFill>
                <a:latin typeface="Lato"/>
                <a:ea typeface="Lato"/>
                <a:cs typeface="Lato"/>
                <a:sym typeface="Lato"/>
                <a:hlinkClick r:id="rId7"/>
              </a:rPr>
              <a:t>https://youtu.be/j0p_F0sZ5Cc</a:t>
            </a:r>
            <a:endParaRPr sz="1000">
              <a:solidFill>
                <a:schemeClr val="dk1"/>
              </a:solidFill>
              <a:latin typeface="Lato"/>
              <a:ea typeface="Lato"/>
              <a:cs typeface="Lato"/>
              <a:sym typeface="Lato"/>
            </a:endParaRPr>
          </a:p>
          <a:p>
            <a:pPr indent="0" lvl="0" marL="0" rtl="0" algn="l">
              <a:spcBef>
                <a:spcPts val="0"/>
              </a:spcBef>
              <a:spcAft>
                <a:spcPts val="0"/>
              </a:spcAft>
              <a:buNone/>
            </a:pPr>
            <a:r>
              <a:t/>
            </a:r>
            <a:endParaRPr sz="1000">
              <a:solidFill>
                <a:schemeClr val="dk1"/>
              </a:solidFill>
              <a:latin typeface="Lato"/>
              <a:ea typeface="Lato"/>
              <a:cs typeface="Lato"/>
              <a:sym typeface="Lato"/>
            </a:endParaRPr>
          </a:p>
          <a:p>
            <a:pPr indent="0" lvl="0" marL="0" rtl="0" algn="l">
              <a:spcBef>
                <a:spcPts val="0"/>
              </a:spcBef>
              <a:spcAft>
                <a:spcPts val="0"/>
              </a:spcAft>
              <a:buNone/>
            </a:pPr>
            <a:r>
              <a:rPr lang="en" sz="1000">
                <a:solidFill>
                  <a:schemeClr val="dk1"/>
                </a:solidFill>
                <a:latin typeface="Lato"/>
                <a:ea typeface="Lato"/>
                <a:cs typeface="Lato"/>
                <a:sym typeface="Lato"/>
              </a:rPr>
              <a:t>Large Low</a:t>
            </a:r>
            <a:endParaRPr sz="1000">
              <a:solidFill>
                <a:schemeClr val="dk1"/>
              </a:solidFill>
              <a:latin typeface="Lato"/>
              <a:ea typeface="Lato"/>
              <a:cs typeface="Lato"/>
              <a:sym typeface="Lato"/>
            </a:endParaRPr>
          </a:p>
          <a:p>
            <a:pPr indent="0" lvl="0" marL="0" rtl="0" algn="l">
              <a:spcBef>
                <a:spcPts val="0"/>
              </a:spcBef>
              <a:spcAft>
                <a:spcPts val="0"/>
              </a:spcAft>
              <a:buNone/>
            </a:pPr>
            <a:r>
              <a:rPr lang="en" sz="1000" u="sng">
                <a:solidFill>
                  <a:schemeClr val="hlink"/>
                </a:solidFill>
                <a:latin typeface="Lato"/>
                <a:ea typeface="Lato"/>
                <a:cs typeface="Lato"/>
                <a:sym typeface="Lato"/>
                <a:hlinkClick r:id="rId8"/>
              </a:rPr>
              <a:t>https://youtu.be/0GBqO4caML4</a:t>
            </a:r>
            <a:endParaRPr sz="1000">
              <a:solidFill>
                <a:schemeClr val="dk1"/>
              </a:solidFill>
              <a:latin typeface="Lato"/>
              <a:ea typeface="Lato"/>
              <a:cs typeface="Lato"/>
              <a:sym typeface="Lato"/>
            </a:endParaRPr>
          </a:p>
          <a:p>
            <a:pPr indent="0" lvl="0" marL="0" rtl="0" algn="l">
              <a:spcBef>
                <a:spcPts val="0"/>
              </a:spcBef>
              <a:spcAft>
                <a:spcPts val="0"/>
              </a:spcAft>
              <a:buNone/>
            </a:pPr>
            <a:r>
              <a:rPr lang="en" sz="1000" u="sng">
                <a:solidFill>
                  <a:schemeClr val="hlink"/>
                </a:solidFill>
                <a:latin typeface="Lato"/>
                <a:ea typeface="Lato"/>
                <a:cs typeface="Lato"/>
                <a:sym typeface="Lato"/>
                <a:hlinkClick r:id="rId9"/>
              </a:rPr>
              <a:t>https://youtu.be/m3vamtmU_O0</a:t>
            </a:r>
            <a:endParaRPr sz="1000">
              <a:solidFill>
                <a:schemeClr val="dk1"/>
              </a:solidFill>
              <a:latin typeface="Lato"/>
              <a:ea typeface="Lato"/>
              <a:cs typeface="Lato"/>
              <a:sym typeface="Lato"/>
            </a:endParaRPr>
          </a:p>
          <a:p>
            <a:pPr indent="0" lvl="0" marL="0" rtl="0" algn="l">
              <a:spcBef>
                <a:spcPts val="0"/>
              </a:spcBef>
              <a:spcAft>
                <a:spcPts val="0"/>
              </a:spcAft>
              <a:buNone/>
            </a:pPr>
            <a:r>
              <a:rPr lang="en" sz="1000" u="sng">
                <a:solidFill>
                  <a:schemeClr val="hlink"/>
                </a:solidFill>
                <a:latin typeface="Lato"/>
                <a:ea typeface="Lato"/>
                <a:cs typeface="Lato"/>
                <a:sym typeface="Lato"/>
                <a:hlinkClick r:id="rId10"/>
              </a:rPr>
              <a:t>https://youtu.be/v3-kqXF3NUg</a:t>
            </a:r>
            <a:endParaRPr sz="1000">
              <a:solidFill>
                <a:schemeClr val="dk1"/>
              </a:solidFill>
              <a:latin typeface="Lato"/>
              <a:ea typeface="Lato"/>
              <a:cs typeface="Lato"/>
              <a:sym typeface="Lato"/>
            </a:endParaRPr>
          </a:p>
          <a:p>
            <a:pPr indent="0" lvl="0" marL="0" rtl="0" algn="l">
              <a:spcBef>
                <a:spcPts val="0"/>
              </a:spcBef>
              <a:spcAft>
                <a:spcPts val="0"/>
              </a:spcAft>
              <a:buNone/>
            </a:pPr>
            <a:r>
              <a:t/>
            </a:r>
            <a:endParaRPr sz="1000">
              <a:solidFill>
                <a:schemeClr val="dk1"/>
              </a:solidFill>
              <a:latin typeface="Lato"/>
              <a:ea typeface="Lato"/>
              <a:cs typeface="Lato"/>
              <a:sym typeface="Lato"/>
            </a:endParaRPr>
          </a:p>
          <a:p>
            <a:pPr indent="0" lvl="0" marL="0" rtl="0" algn="l">
              <a:spcBef>
                <a:spcPts val="0"/>
              </a:spcBef>
              <a:spcAft>
                <a:spcPts val="0"/>
              </a:spcAft>
              <a:buNone/>
            </a:pPr>
            <a:r>
              <a:rPr lang="en" sz="1000">
                <a:solidFill>
                  <a:schemeClr val="dk1"/>
                </a:solidFill>
                <a:latin typeface="Lato"/>
                <a:ea typeface="Lato"/>
                <a:cs typeface="Lato"/>
                <a:sym typeface="Lato"/>
              </a:rPr>
              <a:t>Deep Standing</a:t>
            </a:r>
            <a:endParaRPr sz="1000">
              <a:solidFill>
                <a:schemeClr val="dk1"/>
              </a:solidFill>
              <a:latin typeface="Lato"/>
              <a:ea typeface="Lato"/>
              <a:cs typeface="Lato"/>
              <a:sym typeface="Lato"/>
            </a:endParaRPr>
          </a:p>
          <a:p>
            <a:pPr indent="0" lvl="0" marL="0" rtl="0" algn="l">
              <a:spcBef>
                <a:spcPts val="0"/>
              </a:spcBef>
              <a:spcAft>
                <a:spcPts val="0"/>
              </a:spcAft>
              <a:buNone/>
            </a:pPr>
            <a:r>
              <a:rPr lang="en" sz="1000" u="sng">
                <a:solidFill>
                  <a:schemeClr val="hlink"/>
                </a:solidFill>
                <a:latin typeface="Lato"/>
                <a:ea typeface="Lato"/>
                <a:cs typeface="Lato"/>
                <a:sym typeface="Lato"/>
                <a:hlinkClick r:id="rId11"/>
              </a:rPr>
              <a:t>https://youtu.be/i1aMwJX-B60</a:t>
            </a:r>
            <a:endParaRPr sz="1000">
              <a:solidFill>
                <a:schemeClr val="dk1"/>
              </a:solidFill>
              <a:latin typeface="Lato"/>
              <a:ea typeface="Lato"/>
              <a:cs typeface="Lato"/>
              <a:sym typeface="Lato"/>
            </a:endParaRPr>
          </a:p>
          <a:p>
            <a:pPr indent="0" lvl="0" marL="0" rtl="0" algn="l">
              <a:spcBef>
                <a:spcPts val="0"/>
              </a:spcBef>
              <a:spcAft>
                <a:spcPts val="0"/>
              </a:spcAft>
              <a:buNone/>
            </a:pPr>
            <a:r>
              <a:rPr lang="en" sz="1000" u="sng">
                <a:solidFill>
                  <a:schemeClr val="hlink"/>
                </a:solidFill>
                <a:latin typeface="Lato"/>
                <a:ea typeface="Lato"/>
                <a:cs typeface="Lato"/>
                <a:sym typeface="Lato"/>
                <a:hlinkClick r:id="rId12"/>
              </a:rPr>
              <a:t>https://youtu.be/x5MBbvu52_Q</a:t>
            </a:r>
            <a:endParaRPr sz="1000">
              <a:solidFill>
                <a:schemeClr val="dk1"/>
              </a:solidFill>
              <a:latin typeface="Lato"/>
              <a:ea typeface="Lato"/>
              <a:cs typeface="Lato"/>
              <a:sym typeface="Lato"/>
            </a:endParaRPr>
          </a:p>
          <a:p>
            <a:pPr indent="0" lvl="0" marL="0" rtl="0" algn="l">
              <a:spcBef>
                <a:spcPts val="0"/>
              </a:spcBef>
              <a:spcAft>
                <a:spcPts val="0"/>
              </a:spcAft>
              <a:buNone/>
            </a:pPr>
            <a:r>
              <a:rPr lang="en" sz="1000" u="sng">
                <a:solidFill>
                  <a:schemeClr val="hlink"/>
                </a:solidFill>
                <a:latin typeface="Lato"/>
                <a:ea typeface="Lato"/>
                <a:cs typeface="Lato"/>
                <a:sym typeface="Lato"/>
                <a:hlinkClick r:id="rId13"/>
              </a:rPr>
              <a:t>https://youtu.be/B1MChMj18tY</a:t>
            </a:r>
            <a:endParaRPr sz="1000">
              <a:solidFill>
                <a:schemeClr val="dk1"/>
              </a:solidFill>
              <a:latin typeface="Lato"/>
              <a:ea typeface="Lato"/>
              <a:cs typeface="Lato"/>
              <a:sym typeface="Lato"/>
            </a:endParaRPr>
          </a:p>
          <a:p>
            <a:pPr indent="0" lvl="0" marL="0" rtl="0" algn="l">
              <a:spcBef>
                <a:spcPts val="0"/>
              </a:spcBef>
              <a:spcAft>
                <a:spcPts val="0"/>
              </a:spcAft>
              <a:buNone/>
            </a:pPr>
            <a:r>
              <a:t/>
            </a:r>
            <a:endParaRPr sz="1000">
              <a:solidFill>
                <a:schemeClr val="dk1"/>
              </a:solidFill>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4532f1eeca_0_1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4532f1eec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ctr">
              <a:lnSpc>
                <a:spcPct val="115000"/>
              </a:lnSpc>
              <a:spcBef>
                <a:spcPts val="0"/>
              </a:spcBef>
              <a:spcAft>
                <a:spcPts val="0"/>
              </a:spcAft>
              <a:buClr>
                <a:schemeClr val="dk1"/>
              </a:buClr>
              <a:buSzPts val="1100"/>
              <a:buFont typeface="Arial"/>
              <a:buNone/>
            </a:pPr>
            <a:r>
              <a:rPr i="1" lang="en" sz="1300">
                <a:solidFill>
                  <a:schemeClr val="dk1"/>
                </a:solidFill>
                <a:latin typeface="Lato"/>
                <a:ea typeface="Lato"/>
                <a:cs typeface="Lato"/>
                <a:sym typeface="Lato"/>
              </a:rPr>
              <a:t>example template for peacekeeping and supportive recovery practices</a:t>
            </a:r>
            <a:endParaRPr i="1" sz="1300">
              <a:solidFill>
                <a:schemeClr val="dk1"/>
              </a:solidFill>
              <a:latin typeface="Lato"/>
              <a:ea typeface="Lato"/>
              <a:cs typeface="Lato"/>
              <a:sym typeface="Lato"/>
            </a:endParaRPr>
          </a:p>
          <a:p>
            <a:pPr indent="0" lvl="0" marL="457200" rtl="0" algn="ctr">
              <a:lnSpc>
                <a:spcPct val="115000"/>
              </a:lnSpc>
              <a:spcBef>
                <a:spcPts val="0"/>
              </a:spcBef>
              <a:spcAft>
                <a:spcPts val="0"/>
              </a:spcAft>
              <a:buClr>
                <a:schemeClr val="dk1"/>
              </a:buClr>
              <a:buSzPts val="1100"/>
              <a:buFont typeface="Arial"/>
              <a:buNone/>
            </a:pPr>
            <a:r>
              <a:t/>
            </a:r>
            <a:endParaRPr b="1" i="1" sz="1300">
              <a:solidFill>
                <a:schemeClr val="dk1"/>
              </a:solidFill>
              <a:latin typeface="Lato"/>
              <a:ea typeface="Lato"/>
              <a:cs typeface="Lato"/>
              <a:sym typeface="Lato"/>
            </a:endParaRPr>
          </a:p>
          <a:p>
            <a:pPr indent="0" lvl="0" marL="457200" rtl="0" algn="ctr">
              <a:lnSpc>
                <a:spcPct val="115000"/>
              </a:lnSpc>
              <a:spcBef>
                <a:spcPts val="0"/>
              </a:spcBef>
              <a:spcAft>
                <a:spcPts val="0"/>
              </a:spcAft>
              <a:buClr>
                <a:schemeClr val="dk1"/>
              </a:buClr>
              <a:buSzPts val="1100"/>
              <a:buFont typeface="Arial"/>
              <a:buNone/>
            </a:pPr>
            <a:r>
              <a:t/>
            </a:r>
            <a:endParaRPr b="1" i="1" sz="1300">
              <a:solidFill>
                <a:schemeClr val="dk1"/>
              </a:solidFill>
              <a:latin typeface="Lato"/>
              <a:ea typeface="Lato"/>
              <a:cs typeface="Lato"/>
              <a:sym typeface="Lato"/>
            </a:endParaRPr>
          </a:p>
          <a:p>
            <a:pPr indent="-330200" lvl="0" marL="457200" rtl="0" algn="l">
              <a:lnSpc>
                <a:spcPct val="115000"/>
              </a:lnSpc>
              <a:spcBef>
                <a:spcPts val="0"/>
              </a:spcBef>
              <a:spcAft>
                <a:spcPts val="0"/>
              </a:spcAft>
              <a:buClr>
                <a:schemeClr val="dk1"/>
              </a:buClr>
              <a:buSzPts val="1600"/>
              <a:buFont typeface="Lato"/>
              <a:buAutoNum type="alphaLcPeriod"/>
            </a:pPr>
            <a:r>
              <a:rPr b="1" lang="en" sz="1600">
                <a:solidFill>
                  <a:schemeClr val="dk1"/>
                </a:solidFill>
                <a:latin typeface="Lato"/>
                <a:ea typeface="Lato"/>
                <a:cs typeface="Lato"/>
                <a:sym typeface="Lato"/>
              </a:rPr>
              <a:t>Assume Goodwill</a:t>
            </a:r>
            <a:r>
              <a:rPr lang="en" sz="1600">
                <a:solidFill>
                  <a:schemeClr val="dk1"/>
                </a:solidFill>
                <a:latin typeface="Lato"/>
                <a:ea typeface="Lato"/>
                <a:cs typeface="Lato"/>
                <a:sym typeface="Lato"/>
              </a:rPr>
              <a:t>: We assume that harm comes from a place of pain, fear, and confusion—all of us are unskillful at times.</a:t>
            </a:r>
            <a:endParaRPr sz="1600">
              <a:solidFill>
                <a:schemeClr val="dk1"/>
              </a:solidFill>
              <a:latin typeface="Lato"/>
              <a:ea typeface="Lato"/>
              <a:cs typeface="Lato"/>
              <a:sym typeface="Lato"/>
            </a:endParaRPr>
          </a:p>
          <a:p>
            <a:pPr indent="-330200" lvl="0" marL="457200" rtl="0" algn="l">
              <a:lnSpc>
                <a:spcPct val="115000"/>
              </a:lnSpc>
              <a:spcBef>
                <a:spcPts val="1000"/>
              </a:spcBef>
              <a:spcAft>
                <a:spcPts val="0"/>
              </a:spcAft>
              <a:buClr>
                <a:schemeClr val="dk1"/>
              </a:buClr>
              <a:buSzPts val="1600"/>
              <a:buFont typeface="Lato"/>
              <a:buAutoNum type="alphaLcPeriod"/>
            </a:pPr>
            <a:r>
              <a:rPr b="1" lang="en" sz="1600">
                <a:solidFill>
                  <a:schemeClr val="dk1"/>
                </a:solidFill>
                <a:latin typeface="Lato"/>
                <a:ea typeface="Lato"/>
                <a:cs typeface="Lato"/>
                <a:sym typeface="Lato"/>
              </a:rPr>
              <a:t>Benevolence</a:t>
            </a:r>
            <a:r>
              <a:rPr lang="en" sz="1600">
                <a:solidFill>
                  <a:schemeClr val="dk1"/>
                </a:solidFill>
                <a:latin typeface="Lato"/>
                <a:ea typeface="Lato"/>
                <a:cs typeface="Lato"/>
                <a:sym typeface="Lato"/>
              </a:rPr>
              <a:t>: We listen deeply with compassion. We don't judge, shame, gossip, or criticize. </a:t>
            </a:r>
            <a:endParaRPr sz="1600">
              <a:solidFill>
                <a:schemeClr val="dk1"/>
              </a:solidFill>
              <a:latin typeface="Lato"/>
              <a:ea typeface="Lato"/>
              <a:cs typeface="Lato"/>
              <a:sym typeface="Lato"/>
            </a:endParaRPr>
          </a:p>
          <a:p>
            <a:pPr indent="-330200" lvl="0" marL="457200" rtl="0" algn="l">
              <a:lnSpc>
                <a:spcPct val="115000"/>
              </a:lnSpc>
              <a:spcBef>
                <a:spcPts val="1000"/>
              </a:spcBef>
              <a:spcAft>
                <a:spcPts val="0"/>
              </a:spcAft>
              <a:buClr>
                <a:schemeClr val="dk1"/>
              </a:buClr>
              <a:buSzPts val="1600"/>
              <a:buFont typeface="Lato"/>
              <a:buAutoNum type="alphaLcPeriod"/>
            </a:pPr>
            <a:r>
              <a:rPr b="1" lang="en" sz="1600">
                <a:solidFill>
                  <a:schemeClr val="dk1"/>
                </a:solidFill>
                <a:latin typeface="Lato"/>
                <a:ea typeface="Lato"/>
                <a:cs typeface="Lato"/>
                <a:sym typeface="Lato"/>
              </a:rPr>
              <a:t>Connection</a:t>
            </a:r>
            <a:r>
              <a:rPr lang="en" sz="1600">
                <a:solidFill>
                  <a:schemeClr val="dk1"/>
                </a:solidFill>
                <a:latin typeface="Lato"/>
                <a:ea typeface="Lato"/>
                <a:cs typeface="Lato"/>
                <a:sym typeface="Lato"/>
              </a:rPr>
              <a:t>: We tell on our addictions—we honor vulnerability and bravery.</a:t>
            </a:r>
            <a:endParaRPr sz="1600">
              <a:solidFill>
                <a:schemeClr val="dk1"/>
              </a:solidFill>
              <a:latin typeface="Lato"/>
              <a:ea typeface="Lato"/>
              <a:cs typeface="Lato"/>
              <a:sym typeface="Lato"/>
            </a:endParaRPr>
          </a:p>
          <a:p>
            <a:pPr indent="-330200" lvl="0" marL="457200" rtl="0" algn="l">
              <a:lnSpc>
                <a:spcPct val="115000"/>
              </a:lnSpc>
              <a:spcBef>
                <a:spcPts val="1000"/>
              </a:spcBef>
              <a:spcAft>
                <a:spcPts val="0"/>
              </a:spcAft>
              <a:buClr>
                <a:schemeClr val="dk1"/>
              </a:buClr>
              <a:buSzPts val="1600"/>
              <a:buFont typeface="Lato"/>
              <a:buAutoNum type="alphaLcPeriod"/>
            </a:pPr>
            <a:r>
              <a:rPr b="1" lang="en" sz="1600">
                <a:solidFill>
                  <a:schemeClr val="dk1"/>
                </a:solidFill>
                <a:latin typeface="Lato"/>
                <a:ea typeface="Lato"/>
                <a:cs typeface="Lato"/>
                <a:sym typeface="Lato"/>
              </a:rPr>
              <a:t>Detachment</a:t>
            </a:r>
            <a:r>
              <a:rPr lang="en" sz="1600">
                <a:solidFill>
                  <a:schemeClr val="dk1"/>
                </a:solidFill>
                <a:latin typeface="Lato"/>
                <a:ea typeface="Lato"/>
                <a:cs typeface="Lato"/>
                <a:sym typeface="Lato"/>
              </a:rPr>
              <a:t>: We don't give advice unless asked.</a:t>
            </a:r>
            <a:endParaRPr sz="1600">
              <a:solidFill>
                <a:schemeClr val="dk1"/>
              </a:solidFill>
              <a:latin typeface="Lato"/>
              <a:ea typeface="Lato"/>
              <a:cs typeface="Lato"/>
              <a:sym typeface="Lato"/>
            </a:endParaRPr>
          </a:p>
          <a:p>
            <a:pPr indent="-330200" lvl="0" marL="457200" rtl="0" algn="l">
              <a:lnSpc>
                <a:spcPct val="115000"/>
              </a:lnSpc>
              <a:spcBef>
                <a:spcPts val="1000"/>
              </a:spcBef>
              <a:spcAft>
                <a:spcPts val="0"/>
              </a:spcAft>
              <a:buClr>
                <a:schemeClr val="dk1"/>
              </a:buClr>
              <a:buSzPts val="1600"/>
              <a:buFont typeface="Lato"/>
              <a:buAutoNum type="alphaLcPeriod"/>
            </a:pPr>
            <a:r>
              <a:rPr b="1" lang="en" sz="1600">
                <a:solidFill>
                  <a:schemeClr val="dk1"/>
                </a:solidFill>
                <a:latin typeface="Lato"/>
                <a:ea typeface="Lato"/>
                <a:cs typeface="Lato"/>
                <a:sym typeface="Lato"/>
              </a:rPr>
              <a:t>Equality</a:t>
            </a:r>
            <a:r>
              <a:rPr lang="en" sz="1600">
                <a:solidFill>
                  <a:schemeClr val="dk1"/>
                </a:solidFill>
                <a:latin typeface="Lato"/>
                <a:ea typeface="Lato"/>
                <a:cs typeface="Lato"/>
                <a:sym typeface="Lato"/>
              </a:rPr>
              <a:t>: As equals, we hold a safe &amp; validating healing space.</a:t>
            </a:r>
            <a:endParaRPr sz="1600">
              <a:solidFill>
                <a:schemeClr val="dk1"/>
              </a:solidFill>
              <a:latin typeface="Lato"/>
              <a:ea typeface="Lato"/>
              <a:cs typeface="Lato"/>
              <a:sym typeface="Lato"/>
            </a:endParaRPr>
          </a:p>
          <a:p>
            <a:pPr indent="-330200" lvl="0" marL="457200" rtl="0" algn="l">
              <a:lnSpc>
                <a:spcPct val="115000"/>
              </a:lnSpc>
              <a:spcBef>
                <a:spcPts val="1000"/>
              </a:spcBef>
              <a:spcAft>
                <a:spcPts val="0"/>
              </a:spcAft>
              <a:buClr>
                <a:schemeClr val="dk1"/>
              </a:buClr>
              <a:buSzPts val="1600"/>
              <a:buFont typeface="Lato"/>
              <a:buAutoNum type="alphaLcPeriod"/>
            </a:pPr>
            <a:r>
              <a:rPr b="1" lang="en" sz="1600">
                <a:solidFill>
                  <a:schemeClr val="dk1"/>
                </a:solidFill>
                <a:latin typeface="Lato"/>
                <a:ea typeface="Lato"/>
                <a:cs typeface="Lato"/>
                <a:sym typeface="Lato"/>
              </a:rPr>
              <a:t>Focus</a:t>
            </a:r>
            <a:r>
              <a:rPr lang="en" sz="1600">
                <a:solidFill>
                  <a:schemeClr val="dk1"/>
                </a:solidFill>
                <a:latin typeface="Lato"/>
                <a:ea typeface="Lato"/>
                <a:cs typeface="Lato"/>
                <a:sym typeface="Lato"/>
              </a:rPr>
              <a:t>: While sharing, we avoid using "you" to focus on self-responsible "I" statements.</a:t>
            </a:r>
            <a:endParaRPr sz="1600">
              <a:solidFill>
                <a:schemeClr val="dk1"/>
              </a:solidFill>
              <a:latin typeface="Lato"/>
              <a:ea typeface="Lato"/>
              <a:cs typeface="Lato"/>
              <a:sym typeface="Lato"/>
            </a:endParaRPr>
          </a:p>
          <a:p>
            <a:pPr indent="-330200" lvl="0" marL="457200" rtl="0" algn="l">
              <a:lnSpc>
                <a:spcPct val="115000"/>
              </a:lnSpc>
              <a:spcBef>
                <a:spcPts val="1000"/>
              </a:spcBef>
              <a:spcAft>
                <a:spcPts val="0"/>
              </a:spcAft>
              <a:buClr>
                <a:schemeClr val="dk1"/>
              </a:buClr>
              <a:buSzPts val="1600"/>
              <a:buFont typeface="Lato"/>
              <a:buAutoNum type="alphaLcPeriod"/>
            </a:pPr>
            <a:r>
              <a:rPr b="1" lang="en" sz="1600">
                <a:solidFill>
                  <a:schemeClr val="dk1"/>
                </a:solidFill>
                <a:latin typeface="Lato"/>
                <a:ea typeface="Lato"/>
                <a:cs typeface="Lato"/>
                <a:sym typeface="Lato"/>
              </a:rPr>
              <a:t>Generosity</a:t>
            </a:r>
            <a:r>
              <a:rPr lang="en" sz="1600">
                <a:solidFill>
                  <a:schemeClr val="dk1"/>
                </a:solidFill>
                <a:latin typeface="Lato"/>
                <a:ea typeface="Lato"/>
                <a:cs typeface="Lato"/>
                <a:sym typeface="Lato"/>
              </a:rPr>
              <a:t>: When ready, we offer our experience with inquiries and rise to be of service.</a:t>
            </a:r>
            <a:endParaRPr sz="1600">
              <a:solidFill>
                <a:schemeClr val="dk1"/>
              </a:solidFill>
              <a:latin typeface="Lato"/>
              <a:ea typeface="Lato"/>
              <a:cs typeface="Lato"/>
              <a:sym typeface="Lato"/>
            </a:endParaRPr>
          </a:p>
          <a:p>
            <a:pPr indent="-330200" lvl="0" marL="457200" rtl="0" algn="l">
              <a:lnSpc>
                <a:spcPct val="115000"/>
              </a:lnSpc>
              <a:spcBef>
                <a:spcPts val="1000"/>
              </a:spcBef>
              <a:spcAft>
                <a:spcPts val="0"/>
              </a:spcAft>
              <a:buClr>
                <a:schemeClr val="dk1"/>
              </a:buClr>
              <a:buSzPts val="1600"/>
              <a:buFont typeface="Lato"/>
              <a:buAutoNum type="alphaLcPeriod"/>
            </a:pPr>
            <a:r>
              <a:rPr b="1" lang="en" sz="1600">
                <a:solidFill>
                  <a:schemeClr val="dk1"/>
                </a:solidFill>
                <a:latin typeface="Lato"/>
                <a:ea typeface="Lato"/>
                <a:cs typeface="Lato"/>
                <a:sym typeface="Lato"/>
              </a:rPr>
              <a:t>Honor &amp; Freedom</a:t>
            </a:r>
            <a:r>
              <a:rPr lang="en" sz="1600">
                <a:solidFill>
                  <a:schemeClr val="dk1"/>
                </a:solidFill>
                <a:latin typeface="Lato"/>
                <a:ea typeface="Lato"/>
                <a:cs typeface="Lato"/>
                <a:sym typeface="Lato"/>
              </a:rPr>
              <a:t>: We review these guidelines anytime and modify as appropriate.</a:t>
            </a:r>
            <a:endParaRPr sz="1500">
              <a:solidFill>
                <a:schemeClr val="dk1"/>
              </a:solidFill>
              <a:latin typeface="Lora"/>
              <a:ea typeface="Lora"/>
              <a:cs typeface="Lora"/>
              <a:sym typeface="Lora"/>
            </a:endParaRPr>
          </a:p>
          <a:p>
            <a:pPr indent="0" lvl="0" marL="0" rtl="0" algn="l">
              <a:spcBef>
                <a:spcPts val="1000"/>
              </a:spcBef>
              <a:spcAft>
                <a:spcPts val="0"/>
              </a:spcAft>
              <a:buNone/>
            </a:pPr>
            <a:r>
              <a:t/>
            </a:r>
            <a:endParaRPr i="1" sz="1300">
              <a:solidFill>
                <a:schemeClr val="dk1"/>
              </a:solidFill>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c9c4703fa8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c9c4703fa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t/>
            </a:r>
            <a:endParaRPr sz="200">
              <a:solidFill>
                <a:srgbClr val="B7B7B7"/>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9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500">
                <a:solidFill>
                  <a:schemeClr val="dk1"/>
                </a:solidFill>
                <a:latin typeface="Lato"/>
                <a:ea typeface="Lato"/>
                <a:cs typeface="Lato"/>
                <a:sym typeface="Lato"/>
              </a:rPr>
              <a:t>The 5 Mindfulness Trainings are uplifting visions of the 5 Precepts and offer concrete and inspiring goals for why we may have set the intention to recover. They represent a global spirituality and ethic based on the Dharma. </a:t>
            </a:r>
            <a:r>
              <a:rPr i="1" lang="en" sz="1500">
                <a:solidFill>
                  <a:schemeClr val="dk1"/>
                </a:solidFill>
                <a:latin typeface="Lato"/>
                <a:ea typeface="Lato"/>
                <a:cs typeface="Lato"/>
                <a:sym typeface="Lato"/>
              </a:rPr>
              <a:t>[Summarized:]</a:t>
            </a:r>
            <a:endParaRPr sz="14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200">
              <a:solidFill>
                <a:srgbClr val="B7B7B7"/>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200">
              <a:solidFill>
                <a:srgbClr val="B7B7B7"/>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600">
                <a:solidFill>
                  <a:schemeClr val="lt2"/>
                </a:solidFill>
                <a:latin typeface="Lato"/>
                <a:ea typeface="Lato"/>
                <a:cs typeface="Lato"/>
                <a:sym typeface="Lato"/>
              </a:rPr>
              <a:t>❖</a:t>
            </a:r>
            <a:endParaRPr sz="1600">
              <a:solidFill>
                <a:schemeClr val="lt2"/>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200">
              <a:solidFill>
                <a:srgbClr val="EFEFEF"/>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200">
              <a:solidFill>
                <a:srgbClr val="EFEFEF"/>
              </a:solidFill>
              <a:latin typeface="Lato"/>
              <a:ea typeface="Lato"/>
              <a:cs typeface="Lato"/>
              <a:sym typeface="Lato"/>
            </a:endParaRPr>
          </a:p>
          <a:p>
            <a:pPr indent="-323850" lvl="0" marL="457200" rtl="0" algn="l">
              <a:spcBef>
                <a:spcPts val="0"/>
              </a:spcBef>
              <a:spcAft>
                <a:spcPts val="0"/>
              </a:spcAft>
              <a:buClr>
                <a:schemeClr val="dk1"/>
              </a:buClr>
              <a:buSzPts val="1500"/>
              <a:buFont typeface="Lato"/>
              <a:buAutoNum type="arabicPeriod"/>
            </a:pPr>
            <a:r>
              <a:rPr b="1" lang="en" sz="1500">
                <a:solidFill>
                  <a:srgbClr val="6AA84F"/>
                </a:solidFill>
                <a:latin typeface="Lato"/>
                <a:ea typeface="Lato"/>
                <a:cs typeface="Lato"/>
                <a:sym typeface="Lato"/>
              </a:rPr>
              <a:t>Reverence for Life.</a:t>
            </a:r>
            <a:r>
              <a:rPr lang="en" sz="1500">
                <a:solidFill>
                  <a:srgbClr val="6AA84F"/>
                </a:solidFill>
                <a:latin typeface="Lato"/>
                <a:ea typeface="Lato"/>
                <a:cs typeface="Lato"/>
                <a:sym typeface="Lato"/>
              </a:rPr>
              <a:t> </a:t>
            </a:r>
            <a:r>
              <a:rPr lang="en" sz="1500">
                <a:solidFill>
                  <a:schemeClr val="dk1"/>
                </a:solidFill>
                <a:latin typeface="Lato"/>
                <a:ea typeface="Lato"/>
                <a:cs typeface="Lato"/>
                <a:sym typeface="Lato"/>
              </a:rPr>
              <a:t>Aware of the suffering caused by the destruction of life, I am committed to cultivating the insight of interbeing and compassion and learning ways to protect the lives of all beings.</a:t>
            </a:r>
            <a:endParaRPr sz="1500">
              <a:solidFill>
                <a:schemeClr val="dk1"/>
              </a:solidFill>
              <a:latin typeface="Lato"/>
              <a:ea typeface="Lato"/>
              <a:cs typeface="Lato"/>
              <a:sym typeface="Lato"/>
            </a:endParaRPr>
          </a:p>
          <a:p>
            <a:pPr indent="0" lvl="0" marL="457200" rtl="0" algn="l">
              <a:spcBef>
                <a:spcPts val="0"/>
              </a:spcBef>
              <a:spcAft>
                <a:spcPts val="0"/>
              </a:spcAft>
              <a:buClr>
                <a:schemeClr val="dk1"/>
              </a:buClr>
              <a:buSzPts val="1100"/>
              <a:buFont typeface="Arial"/>
              <a:buNone/>
            </a:pPr>
            <a:r>
              <a:t/>
            </a:r>
            <a:endParaRPr sz="800">
              <a:solidFill>
                <a:schemeClr val="dk1"/>
              </a:solidFill>
              <a:latin typeface="Lato"/>
              <a:ea typeface="Lato"/>
              <a:cs typeface="Lato"/>
              <a:sym typeface="Lato"/>
            </a:endParaRPr>
          </a:p>
          <a:p>
            <a:pPr indent="-323850" lvl="0" marL="457200" rtl="0" algn="l">
              <a:spcBef>
                <a:spcPts val="0"/>
              </a:spcBef>
              <a:spcAft>
                <a:spcPts val="0"/>
              </a:spcAft>
              <a:buClr>
                <a:schemeClr val="dk1"/>
              </a:buClr>
              <a:buSzPts val="1500"/>
              <a:buFont typeface="Lato"/>
              <a:buAutoNum type="arabicPeriod"/>
            </a:pPr>
            <a:r>
              <a:rPr b="1" lang="en" sz="1500">
                <a:solidFill>
                  <a:srgbClr val="6AA84F"/>
                </a:solidFill>
                <a:latin typeface="Lato"/>
                <a:ea typeface="Lato"/>
                <a:cs typeface="Lato"/>
                <a:sym typeface="Lato"/>
              </a:rPr>
              <a:t>True Happiness.</a:t>
            </a:r>
            <a:r>
              <a:rPr lang="en" sz="1500">
                <a:solidFill>
                  <a:schemeClr val="dk1"/>
                </a:solidFill>
                <a:latin typeface="Lato"/>
                <a:ea typeface="Lato"/>
                <a:cs typeface="Lato"/>
                <a:sym typeface="Lato"/>
              </a:rPr>
              <a:t> Aware of the suffering caused by greed, manipulation, injustice, stealing, and oppression, I am committed to practicing generosity in my life.</a:t>
            </a:r>
            <a:endParaRPr sz="1500">
              <a:solidFill>
                <a:schemeClr val="dk1"/>
              </a:solidFill>
              <a:latin typeface="Lato"/>
              <a:ea typeface="Lato"/>
              <a:cs typeface="Lato"/>
              <a:sym typeface="Lato"/>
            </a:endParaRPr>
          </a:p>
          <a:p>
            <a:pPr indent="0" lvl="0" marL="457200" rtl="0" algn="l">
              <a:spcBef>
                <a:spcPts val="0"/>
              </a:spcBef>
              <a:spcAft>
                <a:spcPts val="0"/>
              </a:spcAft>
              <a:buClr>
                <a:schemeClr val="dk1"/>
              </a:buClr>
              <a:buSzPts val="1100"/>
              <a:buFont typeface="Arial"/>
              <a:buNone/>
            </a:pPr>
            <a:r>
              <a:t/>
            </a:r>
            <a:endParaRPr sz="900">
              <a:solidFill>
                <a:schemeClr val="dk1"/>
              </a:solidFill>
              <a:latin typeface="Lato"/>
              <a:ea typeface="Lato"/>
              <a:cs typeface="Lato"/>
              <a:sym typeface="Lato"/>
            </a:endParaRPr>
          </a:p>
          <a:p>
            <a:pPr indent="-323850" lvl="0" marL="457200" rtl="0" algn="l">
              <a:spcBef>
                <a:spcPts val="0"/>
              </a:spcBef>
              <a:spcAft>
                <a:spcPts val="0"/>
              </a:spcAft>
              <a:buClr>
                <a:schemeClr val="dk1"/>
              </a:buClr>
              <a:buSzPts val="1500"/>
              <a:buFont typeface="Lato"/>
              <a:buAutoNum type="arabicPeriod"/>
            </a:pPr>
            <a:r>
              <a:rPr b="1" lang="en" sz="1500">
                <a:solidFill>
                  <a:srgbClr val="6AA84F"/>
                </a:solidFill>
                <a:latin typeface="Lato"/>
                <a:ea typeface="Lato"/>
                <a:cs typeface="Lato"/>
                <a:sym typeface="Lato"/>
              </a:rPr>
              <a:t>True Love.</a:t>
            </a:r>
            <a:r>
              <a:rPr b="1" lang="en" sz="1500">
                <a:solidFill>
                  <a:schemeClr val="dk1"/>
                </a:solidFill>
                <a:latin typeface="Lato"/>
                <a:ea typeface="Lato"/>
                <a:cs typeface="Lato"/>
                <a:sym typeface="Lato"/>
              </a:rPr>
              <a:t> </a:t>
            </a:r>
            <a:r>
              <a:rPr lang="en" sz="1500">
                <a:solidFill>
                  <a:schemeClr val="dk1"/>
                </a:solidFill>
                <a:latin typeface="Lato"/>
                <a:ea typeface="Lato"/>
                <a:cs typeface="Lato"/>
                <a:sym typeface="Lato"/>
              </a:rPr>
              <a:t>Aware of the suffering caused by sexual misconduct, I am committed to cultivating responsibility and learning ways to protect the safety and integrity of all.</a:t>
            </a:r>
            <a:endParaRPr sz="1500">
              <a:solidFill>
                <a:schemeClr val="dk1"/>
              </a:solidFill>
              <a:latin typeface="Lato"/>
              <a:ea typeface="Lato"/>
              <a:cs typeface="Lato"/>
              <a:sym typeface="Lato"/>
            </a:endParaRPr>
          </a:p>
          <a:p>
            <a:pPr indent="0" lvl="0" marL="457200" rtl="0" algn="l">
              <a:spcBef>
                <a:spcPts val="0"/>
              </a:spcBef>
              <a:spcAft>
                <a:spcPts val="0"/>
              </a:spcAft>
              <a:buClr>
                <a:schemeClr val="dk1"/>
              </a:buClr>
              <a:buSzPts val="1100"/>
              <a:buFont typeface="Arial"/>
              <a:buNone/>
            </a:pPr>
            <a:r>
              <a:t/>
            </a:r>
            <a:endParaRPr sz="900">
              <a:solidFill>
                <a:schemeClr val="dk1"/>
              </a:solidFill>
              <a:latin typeface="Lato"/>
              <a:ea typeface="Lato"/>
              <a:cs typeface="Lato"/>
              <a:sym typeface="Lato"/>
            </a:endParaRPr>
          </a:p>
          <a:p>
            <a:pPr indent="-323850" lvl="0" marL="457200" rtl="0" algn="l">
              <a:spcBef>
                <a:spcPts val="0"/>
              </a:spcBef>
              <a:spcAft>
                <a:spcPts val="0"/>
              </a:spcAft>
              <a:buClr>
                <a:schemeClr val="dk1"/>
              </a:buClr>
              <a:buSzPts val="1500"/>
              <a:buFont typeface="Lato"/>
              <a:buAutoNum type="arabicPeriod"/>
            </a:pPr>
            <a:r>
              <a:rPr b="1" lang="en" sz="1500">
                <a:solidFill>
                  <a:srgbClr val="6AA84F"/>
                </a:solidFill>
                <a:latin typeface="Lato"/>
                <a:ea typeface="Lato"/>
                <a:cs typeface="Lato"/>
                <a:sym typeface="Lato"/>
              </a:rPr>
              <a:t>Loving Speech and Deep Listening. </a:t>
            </a:r>
            <a:r>
              <a:rPr lang="en" sz="1500">
                <a:solidFill>
                  <a:schemeClr val="dk1"/>
                </a:solidFill>
                <a:latin typeface="Lato"/>
                <a:ea typeface="Lato"/>
                <a:cs typeface="Lato"/>
                <a:sym typeface="Lato"/>
              </a:rPr>
              <a:t>Aware of the suffering caused by unmindful speech and by not hearing, I am committed to cultivating loving speech and active listening.</a:t>
            </a:r>
            <a:endParaRPr sz="1500">
              <a:solidFill>
                <a:schemeClr val="dk1"/>
              </a:solidFill>
              <a:latin typeface="Lato"/>
              <a:ea typeface="Lato"/>
              <a:cs typeface="Lato"/>
              <a:sym typeface="Lato"/>
            </a:endParaRPr>
          </a:p>
          <a:p>
            <a:pPr indent="0" lvl="0" marL="457200" rtl="0" algn="l">
              <a:spcBef>
                <a:spcPts val="0"/>
              </a:spcBef>
              <a:spcAft>
                <a:spcPts val="0"/>
              </a:spcAft>
              <a:buClr>
                <a:schemeClr val="dk1"/>
              </a:buClr>
              <a:buSzPts val="1100"/>
              <a:buFont typeface="Arial"/>
              <a:buNone/>
            </a:pPr>
            <a:r>
              <a:t/>
            </a:r>
            <a:endParaRPr sz="900">
              <a:solidFill>
                <a:schemeClr val="dk1"/>
              </a:solidFill>
              <a:latin typeface="Lato"/>
              <a:ea typeface="Lato"/>
              <a:cs typeface="Lato"/>
              <a:sym typeface="Lato"/>
            </a:endParaRPr>
          </a:p>
          <a:p>
            <a:pPr indent="-323850" lvl="0" marL="457200" rtl="0" algn="l">
              <a:spcBef>
                <a:spcPts val="0"/>
              </a:spcBef>
              <a:spcAft>
                <a:spcPts val="0"/>
              </a:spcAft>
              <a:buClr>
                <a:schemeClr val="dk1"/>
              </a:buClr>
              <a:buSzPts val="1500"/>
              <a:buFont typeface="Lato"/>
              <a:buAutoNum type="arabicPeriod"/>
            </a:pPr>
            <a:r>
              <a:rPr b="1" lang="en" sz="1500">
                <a:solidFill>
                  <a:srgbClr val="6AA84F"/>
                </a:solidFill>
                <a:latin typeface="Lato"/>
                <a:ea typeface="Lato"/>
                <a:cs typeface="Lato"/>
                <a:sym typeface="Lato"/>
              </a:rPr>
              <a:t>Nourishment and Healing.</a:t>
            </a:r>
            <a:r>
              <a:rPr b="1" lang="en" sz="1500">
                <a:solidFill>
                  <a:schemeClr val="dk1"/>
                </a:solidFill>
                <a:latin typeface="Lato"/>
                <a:ea typeface="Lato"/>
                <a:cs typeface="Lato"/>
                <a:sym typeface="Lato"/>
              </a:rPr>
              <a:t> </a:t>
            </a:r>
            <a:r>
              <a:rPr lang="en" sz="1500">
                <a:solidFill>
                  <a:schemeClr val="dk1"/>
                </a:solidFill>
                <a:latin typeface="Lato"/>
                <a:ea typeface="Lato"/>
                <a:cs typeface="Lato"/>
                <a:sym typeface="Lato"/>
              </a:rPr>
              <a:t>Aware of the suffering caused by unmindful consumption, I am committed to cultivating good health, both physical and mental, for my own self-care, my family, and my society by practicing mindful consumption, [especially in terms of </a:t>
            </a:r>
            <a:r>
              <a:rPr i="1" lang="en" sz="1500">
                <a:solidFill>
                  <a:schemeClr val="dk1"/>
                </a:solidFill>
                <a:latin typeface="Lato"/>
                <a:ea typeface="Lato"/>
                <a:cs typeface="Lato"/>
                <a:sym typeface="Lato"/>
              </a:rPr>
              <a:t>my own recovery</a:t>
            </a:r>
            <a:r>
              <a:rPr lang="en" sz="1500">
                <a:solidFill>
                  <a:schemeClr val="dk1"/>
                </a:solidFill>
                <a:latin typeface="Lato"/>
                <a:ea typeface="Lato"/>
                <a:cs typeface="Lato"/>
                <a:sym typeface="Lato"/>
              </a:rPr>
              <a:t>. This includes mindfulness with certain websites, games, technology, literature, conversations, substances, gambling]. </a:t>
            </a:r>
            <a:endParaRPr sz="15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200">
              <a:solidFill>
                <a:srgbClr val="B7B7B7"/>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200">
              <a:solidFill>
                <a:srgbClr val="B7B7B7"/>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200">
              <a:solidFill>
                <a:srgbClr val="B7B7B7"/>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600">
                <a:solidFill>
                  <a:schemeClr val="lt2"/>
                </a:solidFill>
                <a:latin typeface="Lato"/>
                <a:ea typeface="Lato"/>
                <a:cs typeface="Lato"/>
                <a:sym typeface="Lato"/>
              </a:rPr>
              <a:t>❖</a:t>
            </a:r>
            <a:endParaRPr sz="1500">
              <a:solidFill>
                <a:schemeClr val="lt2"/>
              </a:solidFill>
              <a:latin typeface="Lato"/>
              <a:ea typeface="Lato"/>
              <a:cs typeface="Lato"/>
              <a:sym typeface="Lato"/>
            </a:endParaRPr>
          </a:p>
          <a:p>
            <a:pPr indent="0" lvl="0" marL="0" rtl="0" algn="l">
              <a:spcBef>
                <a:spcPts val="0"/>
              </a:spcBef>
              <a:spcAft>
                <a:spcPts val="0"/>
              </a:spcAft>
              <a:buNone/>
            </a:pPr>
            <a:r>
              <a:t/>
            </a:r>
            <a:endParaRPr sz="1000">
              <a:solidFill>
                <a:schemeClr val="dk1"/>
              </a:solidFill>
              <a:latin typeface="Lato"/>
              <a:ea typeface="Lato"/>
              <a:cs typeface="Lato"/>
              <a:sym typeface="La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a6a5968351_1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a6a596835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700">
                <a:solidFill>
                  <a:schemeClr val="dk1"/>
                </a:solidFill>
                <a:latin typeface="Lato"/>
                <a:ea typeface="Lato"/>
                <a:cs typeface="Lato"/>
                <a:sym typeface="Lato"/>
              </a:rPr>
              <a:t>Renunciation</a:t>
            </a:r>
            <a:r>
              <a:rPr lang="en" sz="1700">
                <a:solidFill>
                  <a:schemeClr val="dk1"/>
                </a:solidFill>
                <a:latin typeface="Lato"/>
                <a:ea typeface="Lato"/>
                <a:cs typeface="Lato"/>
                <a:sym typeface="Lato"/>
              </a:rPr>
              <a:t>: We commit to the intention of abstinence from addictive substances. For our process addictions, we identify needs, set boundaries, and practice healthy self-care.</a:t>
            </a:r>
            <a:endParaRPr sz="17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 sz="1700">
                <a:solidFill>
                  <a:schemeClr val="dk1"/>
                </a:solidFill>
                <a:latin typeface="Lato"/>
                <a:ea typeface="Lato"/>
                <a:cs typeface="Lato"/>
                <a:sym typeface="Lato"/>
              </a:rPr>
              <a:t>Meditation: </a:t>
            </a:r>
            <a:r>
              <a:rPr lang="en" sz="1700">
                <a:solidFill>
                  <a:schemeClr val="dk1"/>
                </a:solidFill>
                <a:latin typeface="Lato"/>
                <a:ea typeface="Lato"/>
                <a:cs typeface="Lato"/>
                <a:sym typeface="Lato"/>
              </a:rPr>
              <a:t>We commit to the intention of developing a daily meditation practice as an essential part of the program.</a:t>
            </a:r>
            <a:endParaRPr sz="17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 sz="1700">
                <a:solidFill>
                  <a:schemeClr val="dk1"/>
                </a:solidFill>
                <a:latin typeface="Lato"/>
                <a:ea typeface="Lato"/>
                <a:cs typeface="Lato"/>
                <a:sym typeface="Lato"/>
              </a:rPr>
              <a:t>Meetings:</a:t>
            </a:r>
            <a:r>
              <a:rPr lang="en" sz="1700">
                <a:solidFill>
                  <a:schemeClr val="dk1"/>
                </a:solidFill>
                <a:latin typeface="Lato"/>
                <a:ea typeface="Lato"/>
                <a:cs typeface="Lato"/>
                <a:sym typeface="Lato"/>
              </a:rPr>
              <a:t> In early recovery we attend meetings as often as we can. We actively participate and become of service when possible.</a:t>
            </a:r>
            <a:endParaRPr sz="17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 sz="1700">
                <a:solidFill>
                  <a:schemeClr val="dk1"/>
                </a:solidFill>
                <a:latin typeface="Lato"/>
                <a:ea typeface="Lato"/>
                <a:cs typeface="Lato"/>
                <a:sym typeface="Lato"/>
              </a:rPr>
              <a:t>The Path:</a:t>
            </a:r>
            <a:r>
              <a:rPr lang="en" sz="1700">
                <a:solidFill>
                  <a:schemeClr val="dk1"/>
                </a:solidFill>
                <a:latin typeface="Lato"/>
                <a:ea typeface="Lato"/>
                <a:cs typeface="Lato"/>
                <a:sym typeface="Lato"/>
              </a:rPr>
              <a:t> We deepen our understanding of the Four Noble Truths and practice the Eightfold Path in our daily lives. We cultivate the </a:t>
            </a:r>
            <a:r>
              <a:rPr i="1" lang="en" sz="1700">
                <a:solidFill>
                  <a:schemeClr val="dk1"/>
                </a:solidFill>
                <a:latin typeface="Lato"/>
                <a:ea typeface="Lato"/>
                <a:cs typeface="Lato"/>
                <a:sym typeface="Lato"/>
              </a:rPr>
              <a:t>heart practices</a:t>
            </a:r>
            <a:r>
              <a:rPr lang="en" sz="1700">
                <a:solidFill>
                  <a:schemeClr val="dk1"/>
                </a:solidFill>
                <a:latin typeface="Lato"/>
                <a:ea typeface="Lato"/>
                <a:cs typeface="Lato"/>
                <a:sym typeface="Lato"/>
              </a:rPr>
              <a:t> of </a:t>
            </a:r>
            <a:r>
              <a:rPr i="1" lang="en" sz="1700">
                <a:solidFill>
                  <a:schemeClr val="dk1"/>
                </a:solidFill>
                <a:latin typeface="Lato"/>
                <a:ea typeface="Lato"/>
                <a:cs typeface="Lato"/>
                <a:sym typeface="Lato"/>
              </a:rPr>
              <a:t>Metta, Appreciation, Compassion, </a:t>
            </a:r>
            <a:r>
              <a:rPr lang="en" sz="1700">
                <a:solidFill>
                  <a:schemeClr val="dk1"/>
                </a:solidFill>
                <a:latin typeface="Lato"/>
                <a:ea typeface="Lato"/>
                <a:cs typeface="Lato"/>
                <a:sym typeface="Lato"/>
              </a:rPr>
              <a:t>and</a:t>
            </a:r>
            <a:r>
              <a:rPr i="1" lang="en" sz="1700">
                <a:solidFill>
                  <a:schemeClr val="dk1"/>
                </a:solidFill>
                <a:latin typeface="Lato"/>
                <a:ea typeface="Lato"/>
                <a:cs typeface="Lato"/>
                <a:sym typeface="Lato"/>
              </a:rPr>
              <a:t> Equanimity</a:t>
            </a:r>
            <a:r>
              <a:rPr lang="en" sz="1700">
                <a:solidFill>
                  <a:schemeClr val="dk1"/>
                </a:solidFill>
                <a:latin typeface="Lato"/>
                <a:ea typeface="Lato"/>
                <a:cs typeface="Lato"/>
                <a:sym typeface="Lato"/>
              </a:rPr>
              <a:t>.</a:t>
            </a:r>
            <a:endParaRPr sz="17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 sz="1700">
                <a:solidFill>
                  <a:schemeClr val="dk1"/>
                </a:solidFill>
                <a:latin typeface="Lato"/>
                <a:ea typeface="Lato"/>
                <a:cs typeface="Lato"/>
                <a:sym typeface="Lato"/>
              </a:rPr>
              <a:t>Inquiry &amp; Investigation:</a:t>
            </a:r>
            <a:r>
              <a:rPr lang="en" sz="1700">
                <a:solidFill>
                  <a:schemeClr val="dk1"/>
                </a:solidFill>
                <a:latin typeface="Lato"/>
                <a:ea typeface="Lato"/>
                <a:cs typeface="Lato"/>
                <a:sym typeface="Lato"/>
              </a:rPr>
              <a:t> We transcend our addictive habits by writing &amp; sharing in-depth, detailed inquiries.</a:t>
            </a:r>
            <a:endParaRPr sz="17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 sz="1700">
                <a:solidFill>
                  <a:schemeClr val="dk1"/>
                </a:solidFill>
                <a:latin typeface="Lato"/>
                <a:ea typeface="Lato"/>
                <a:cs typeface="Lato"/>
                <a:sym typeface="Lato"/>
              </a:rPr>
              <a:t>Sangha, Wise Friends, Mentors:</a:t>
            </a:r>
            <a:r>
              <a:rPr lang="en" sz="1700">
                <a:solidFill>
                  <a:schemeClr val="dk1"/>
                </a:solidFill>
                <a:latin typeface="Lato"/>
                <a:ea typeface="Lato"/>
                <a:cs typeface="Lato"/>
                <a:sym typeface="Lato"/>
              </a:rPr>
              <a:t> We cultivate healthy relationships in our recovery community and we check-in with wise friends to stay on the path.</a:t>
            </a:r>
            <a:endParaRPr sz="17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 sz="1700">
                <a:solidFill>
                  <a:schemeClr val="dk1"/>
                </a:solidFill>
                <a:latin typeface="Lato"/>
                <a:ea typeface="Lato"/>
                <a:cs typeface="Lato"/>
                <a:sym typeface="Lato"/>
              </a:rPr>
              <a:t>Growth:</a:t>
            </a:r>
            <a:r>
              <a:rPr lang="en" sz="1700">
                <a:solidFill>
                  <a:schemeClr val="dk1"/>
                </a:solidFill>
                <a:latin typeface="Lato"/>
                <a:ea typeface="Lato"/>
                <a:cs typeface="Lato"/>
                <a:sym typeface="Lato"/>
              </a:rPr>
              <a:t> We undertake a lifelong journey of growth and awakening.</a:t>
            </a:r>
            <a:endParaRPr i="1" sz="1700">
              <a:solidFill>
                <a:srgbClr val="B7B7B7"/>
              </a:solidFill>
              <a:latin typeface="Lato"/>
              <a:ea typeface="Lato"/>
              <a:cs typeface="Lato"/>
              <a:sym typeface="Lato"/>
            </a:endParaRPr>
          </a:p>
          <a:p>
            <a:pPr indent="0" lvl="0" marL="0" rtl="0" algn="l">
              <a:spcBef>
                <a:spcPts val="0"/>
              </a:spcBef>
              <a:spcAft>
                <a:spcPts val="0"/>
              </a:spcAft>
              <a:buNone/>
            </a:pPr>
            <a:r>
              <a:t/>
            </a:r>
            <a:endParaRPr b="1" sz="1700">
              <a:solidFill>
                <a:schemeClr val="dk1"/>
              </a:solidFill>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edabc17c9d_1_6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edabc17c9d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Lato"/>
                <a:ea typeface="Lato"/>
                <a:cs typeface="Lato"/>
                <a:sym typeface="Lato"/>
              </a:rPr>
              <a:t>Having struggled with addiction, we're intimately familiar with suffering. Fortunately, the Buddha taught the way to free ourselves from all suffering. The heart of these teachings are the Four Noble Truths, which are the foundation of our program.</a:t>
            </a:r>
            <a:endParaRPr sz="1800">
              <a:solidFill>
                <a:schemeClr val="dk1"/>
              </a:solidFill>
              <a:latin typeface="Lato"/>
              <a:ea typeface="Lato"/>
              <a:cs typeface="Lato"/>
              <a:sym typeface="Lato"/>
            </a:endParaRPr>
          </a:p>
          <a:p>
            <a:pPr indent="0" lvl="0" marL="0" rtl="0" algn="l">
              <a:spcBef>
                <a:spcPts val="0"/>
              </a:spcBef>
              <a:spcAft>
                <a:spcPts val="0"/>
              </a:spcAft>
              <a:buClr>
                <a:schemeClr val="dk1"/>
              </a:buClr>
              <a:buFont typeface="Arial"/>
              <a:buNone/>
            </a:pPr>
            <a:r>
              <a:t/>
            </a:r>
            <a:endParaRPr sz="18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i="1" lang="en" sz="1800">
                <a:solidFill>
                  <a:schemeClr val="dk1"/>
                </a:solidFill>
                <a:latin typeface="Lato"/>
                <a:ea typeface="Lato"/>
                <a:cs typeface="Lato"/>
                <a:sym typeface="Lato"/>
              </a:rPr>
              <a:t>1</a:t>
            </a:r>
            <a:r>
              <a:rPr b="1" baseline="30000" i="1" lang="en" sz="1800">
                <a:solidFill>
                  <a:schemeClr val="dk1"/>
                </a:solidFill>
                <a:latin typeface="Lato"/>
                <a:ea typeface="Lato"/>
                <a:cs typeface="Lato"/>
                <a:sym typeface="Lato"/>
              </a:rPr>
              <a:t>st</a:t>
            </a:r>
            <a:r>
              <a:rPr b="1" lang="en" sz="1800">
                <a:solidFill>
                  <a:schemeClr val="dk1"/>
                </a:solidFill>
                <a:latin typeface="Lato"/>
                <a:ea typeface="Lato"/>
                <a:cs typeface="Lato"/>
                <a:sym typeface="Lato"/>
              </a:rPr>
              <a:t>	There is suffering.</a:t>
            </a:r>
            <a:endParaRPr sz="1800">
              <a:solidFill>
                <a:schemeClr val="dk1"/>
              </a:solidFill>
              <a:latin typeface="Lato"/>
              <a:ea typeface="Lato"/>
              <a:cs typeface="Lato"/>
              <a:sym typeface="Lato"/>
            </a:endParaRPr>
          </a:p>
          <a:p>
            <a:pPr indent="457200" lvl="0" marL="0" rtl="0" algn="l">
              <a:spcBef>
                <a:spcPts val="0"/>
              </a:spcBef>
              <a:spcAft>
                <a:spcPts val="0"/>
              </a:spcAft>
              <a:buClr>
                <a:schemeClr val="dk1"/>
              </a:buClr>
              <a:buSzPts val="1100"/>
              <a:buFont typeface="Arial"/>
              <a:buNone/>
            </a:pPr>
            <a:r>
              <a:rPr lang="en" sz="1800">
                <a:solidFill>
                  <a:schemeClr val="dk1"/>
                </a:solidFill>
                <a:latin typeface="Lato"/>
                <a:ea typeface="Lato"/>
                <a:cs typeface="Lato"/>
                <a:sym typeface="Lato"/>
              </a:rPr>
              <a:t>We experience suffering in this life. </a:t>
            </a:r>
            <a:endParaRPr sz="1800">
              <a:solidFill>
                <a:schemeClr val="dk1"/>
              </a:solidFill>
              <a:latin typeface="Lato"/>
              <a:ea typeface="Lato"/>
              <a:cs typeface="Lato"/>
              <a:sym typeface="Lato"/>
            </a:endParaRPr>
          </a:p>
          <a:p>
            <a:pPr indent="457200" lvl="0" marL="0" rtl="0" algn="l">
              <a:spcBef>
                <a:spcPts val="0"/>
              </a:spcBef>
              <a:spcAft>
                <a:spcPts val="0"/>
              </a:spcAft>
              <a:buClr>
                <a:schemeClr val="dk1"/>
              </a:buClr>
              <a:buSzPts val="1100"/>
              <a:buFont typeface="Arial"/>
              <a:buNone/>
            </a:pPr>
            <a:r>
              <a:t/>
            </a:r>
            <a:endParaRPr sz="1800">
              <a:solidFill>
                <a:schemeClr val="dk1"/>
              </a:solidFill>
              <a:latin typeface="Lato"/>
              <a:ea typeface="Lato"/>
              <a:cs typeface="Lato"/>
              <a:sym typeface="Lato"/>
            </a:endParaRPr>
          </a:p>
          <a:p>
            <a:pPr indent="0" lvl="0" marL="0" rtl="0" algn="just">
              <a:spcBef>
                <a:spcPts val="0"/>
              </a:spcBef>
              <a:spcAft>
                <a:spcPts val="0"/>
              </a:spcAft>
              <a:buClr>
                <a:schemeClr val="dk1"/>
              </a:buClr>
              <a:buSzPts val="1100"/>
              <a:buFont typeface="Arial"/>
              <a:buNone/>
            </a:pPr>
            <a:r>
              <a:rPr b="1" i="1" lang="en" sz="1800">
                <a:solidFill>
                  <a:schemeClr val="dk1"/>
                </a:solidFill>
                <a:latin typeface="Lato"/>
                <a:ea typeface="Lato"/>
                <a:cs typeface="Lato"/>
                <a:sym typeface="Lato"/>
              </a:rPr>
              <a:t>2</a:t>
            </a:r>
            <a:r>
              <a:rPr b="1" baseline="30000" i="1" lang="en" sz="1800">
                <a:solidFill>
                  <a:schemeClr val="dk1"/>
                </a:solidFill>
                <a:latin typeface="Lato"/>
                <a:ea typeface="Lato"/>
                <a:cs typeface="Lato"/>
                <a:sym typeface="Lato"/>
              </a:rPr>
              <a:t>nd</a:t>
            </a:r>
            <a:r>
              <a:rPr b="1" i="1" lang="en" sz="1800">
                <a:solidFill>
                  <a:schemeClr val="dk1"/>
                </a:solidFill>
                <a:latin typeface="Lato"/>
                <a:ea typeface="Lato"/>
                <a:cs typeface="Lato"/>
                <a:sym typeface="Lato"/>
              </a:rPr>
              <a:t>	</a:t>
            </a:r>
            <a:r>
              <a:rPr b="1" lang="en" sz="1800">
                <a:solidFill>
                  <a:schemeClr val="dk1"/>
                </a:solidFill>
                <a:latin typeface="Lato"/>
                <a:ea typeface="Lato"/>
                <a:cs typeface="Lato"/>
                <a:sym typeface="Lato"/>
              </a:rPr>
              <a:t>There's a </a:t>
            </a:r>
            <a:r>
              <a:rPr b="1" i="1" lang="en" sz="1800">
                <a:solidFill>
                  <a:schemeClr val="dk1"/>
                </a:solidFill>
                <a:latin typeface="Lato"/>
                <a:ea typeface="Lato"/>
                <a:cs typeface="Lato"/>
                <a:sym typeface="Lato"/>
              </a:rPr>
              <a:t>cause </a:t>
            </a:r>
            <a:r>
              <a:rPr b="1" lang="en" sz="1800">
                <a:solidFill>
                  <a:schemeClr val="dk1"/>
                </a:solidFill>
                <a:latin typeface="Lato"/>
                <a:ea typeface="Lato"/>
                <a:cs typeface="Lato"/>
                <a:sym typeface="Lato"/>
              </a:rPr>
              <a:t>of suffering.</a:t>
            </a:r>
            <a:endParaRPr b="1" sz="1800">
              <a:solidFill>
                <a:schemeClr val="dk1"/>
              </a:solidFill>
              <a:latin typeface="Lato"/>
              <a:ea typeface="Lato"/>
              <a:cs typeface="Lato"/>
              <a:sym typeface="Lato"/>
            </a:endParaRPr>
          </a:p>
          <a:p>
            <a:pPr indent="457200" lvl="0" marL="0" rtl="0" algn="l">
              <a:spcBef>
                <a:spcPts val="0"/>
              </a:spcBef>
              <a:spcAft>
                <a:spcPts val="0"/>
              </a:spcAft>
              <a:buClr>
                <a:schemeClr val="dk1"/>
              </a:buClr>
              <a:buSzPts val="1100"/>
              <a:buFont typeface="Arial"/>
              <a:buNone/>
            </a:pPr>
            <a:r>
              <a:rPr lang="en" sz="1800">
                <a:solidFill>
                  <a:schemeClr val="dk1"/>
                </a:solidFill>
                <a:latin typeface="Lato"/>
                <a:ea typeface="Lato"/>
                <a:cs typeface="Lato"/>
                <a:sym typeface="Lato"/>
              </a:rPr>
              <a:t>We experience that </a:t>
            </a:r>
            <a:r>
              <a:rPr i="1" lang="en" sz="1800">
                <a:solidFill>
                  <a:schemeClr val="dk1"/>
                </a:solidFill>
                <a:latin typeface="Lato"/>
                <a:ea typeface="Lato"/>
                <a:cs typeface="Lato"/>
                <a:sym typeface="Lato"/>
              </a:rPr>
              <a:t>clinging, denying, &amp; misunderstanding</a:t>
            </a:r>
            <a:r>
              <a:rPr lang="en" sz="1800">
                <a:solidFill>
                  <a:schemeClr val="dk1"/>
                </a:solidFill>
                <a:latin typeface="Lato"/>
                <a:ea typeface="Lato"/>
                <a:cs typeface="Lato"/>
                <a:sym typeface="Lato"/>
              </a:rPr>
              <a:t> lead to suffering.</a:t>
            </a:r>
            <a:endParaRPr sz="1800">
              <a:solidFill>
                <a:schemeClr val="dk1"/>
              </a:solidFill>
              <a:latin typeface="Lato"/>
              <a:ea typeface="Lato"/>
              <a:cs typeface="Lato"/>
              <a:sym typeface="Lato"/>
            </a:endParaRPr>
          </a:p>
          <a:p>
            <a:pPr indent="457200" lvl="0" marL="0" rtl="0" algn="l">
              <a:spcBef>
                <a:spcPts val="0"/>
              </a:spcBef>
              <a:spcAft>
                <a:spcPts val="0"/>
              </a:spcAft>
              <a:buClr>
                <a:schemeClr val="dk1"/>
              </a:buClr>
              <a:buSzPts val="1100"/>
              <a:buFont typeface="Arial"/>
              <a:buNone/>
            </a:pPr>
            <a:r>
              <a:t/>
            </a:r>
            <a:endParaRPr sz="18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i="1" lang="en" sz="1800">
                <a:solidFill>
                  <a:schemeClr val="dk1"/>
                </a:solidFill>
                <a:latin typeface="Lato"/>
                <a:ea typeface="Lato"/>
                <a:cs typeface="Lato"/>
                <a:sym typeface="Lato"/>
              </a:rPr>
              <a:t>3</a:t>
            </a:r>
            <a:r>
              <a:rPr b="1" baseline="30000" i="1" lang="en" sz="1800">
                <a:solidFill>
                  <a:schemeClr val="dk1"/>
                </a:solidFill>
                <a:latin typeface="Lato"/>
                <a:ea typeface="Lato"/>
                <a:cs typeface="Lato"/>
                <a:sym typeface="Lato"/>
              </a:rPr>
              <a:t>rd</a:t>
            </a:r>
            <a:r>
              <a:rPr b="1" i="1" lang="en" sz="1800">
                <a:solidFill>
                  <a:schemeClr val="dk1"/>
                </a:solidFill>
                <a:latin typeface="Lato"/>
                <a:ea typeface="Lato"/>
                <a:cs typeface="Lato"/>
                <a:sym typeface="Lato"/>
              </a:rPr>
              <a:t>	</a:t>
            </a:r>
            <a:r>
              <a:rPr b="1" lang="en" sz="1800">
                <a:solidFill>
                  <a:schemeClr val="dk1"/>
                </a:solidFill>
                <a:latin typeface="Lato"/>
                <a:ea typeface="Lato"/>
                <a:cs typeface="Lato"/>
                <a:sym typeface="Lato"/>
              </a:rPr>
              <a:t>There's an </a:t>
            </a:r>
            <a:r>
              <a:rPr b="1" i="1" lang="en" sz="1800">
                <a:solidFill>
                  <a:schemeClr val="dk1"/>
                </a:solidFill>
                <a:latin typeface="Lato"/>
                <a:ea typeface="Lato"/>
                <a:cs typeface="Lato"/>
                <a:sym typeface="Lato"/>
              </a:rPr>
              <a:t>end </a:t>
            </a:r>
            <a:r>
              <a:rPr b="1" lang="en" sz="1800">
                <a:solidFill>
                  <a:schemeClr val="dk1"/>
                </a:solidFill>
                <a:latin typeface="Lato"/>
                <a:ea typeface="Lato"/>
                <a:cs typeface="Lato"/>
                <a:sym typeface="Lato"/>
              </a:rPr>
              <a:t>to suffering.</a:t>
            </a:r>
            <a:endParaRPr sz="1800">
              <a:solidFill>
                <a:schemeClr val="dk1"/>
              </a:solidFill>
              <a:latin typeface="Lato"/>
              <a:ea typeface="Lato"/>
              <a:cs typeface="Lato"/>
              <a:sym typeface="Lato"/>
            </a:endParaRPr>
          </a:p>
          <a:p>
            <a:pPr indent="0" lvl="0" marL="457200" rtl="0" algn="l">
              <a:spcBef>
                <a:spcPts val="0"/>
              </a:spcBef>
              <a:spcAft>
                <a:spcPts val="0"/>
              </a:spcAft>
              <a:buClr>
                <a:schemeClr val="dk1"/>
              </a:buClr>
              <a:buSzPts val="1100"/>
              <a:buFont typeface="Arial"/>
              <a:buNone/>
            </a:pPr>
            <a:r>
              <a:rPr lang="en" sz="1800">
                <a:solidFill>
                  <a:schemeClr val="dk1"/>
                </a:solidFill>
                <a:latin typeface="Lato"/>
                <a:ea typeface="Lato"/>
                <a:cs typeface="Lato"/>
                <a:sym typeface="Lato"/>
              </a:rPr>
              <a:t>We experience that </a:t>
            </a:r>
            <a:r>
              <a:rPr i="1" lang="en" sz="1800">
                <a:solidFill>
                  <a:schemeClr val="dk1"/>
                </a:solidFill>
                <a:latin typeface="Lato"/>
                <a:ea typeface="Lato"/>
                <a:cs typeface="Lato"/>
                <a:sym typeface="Lato"/>
              </a:rPr>
              <a:t>clinging, denying, &amp; misunderstanding</a:t>
            </a:r>
            <a:r>
              <a:rPr lang="en" sz="1800">
                <a:solidFill>
                  <a:schemeClr val="dk1"/>
                </a:solidFill>
                <a:latin typeface="Lato"/>
                <a:ea typeface="Lato"/>
                <a:cs typeface="Lato"/>
                <a:sym typeface="Lato"/>
              </a:rPr>
              <a:t> can be overcome.</a:t>
            </a:r>
            <a:endParaRPr sz="1800">
              <a:solidFill>
                <a:schemeClr val="dk1"/>
              </a:solidFill>
              <a:latin typeface="Lato"/>
              <a:ea typeface="Lato"/>
              <a:cs typeface="Lato"/>
              <a:sym typeface="Lato"/>
            </a:endParaRPr>
          </a:p>
          <a:p>
            <a:pPr indent="0" lvl="0" marL="457200" rtl="0" algn="l">
              <a:spcBef>
                <a:spcPts val="0"/>
              </a:spcBef>
              <a:spcAft>
                <a:spcPts val="0"/>
              </a:spcAft>
              <a:buClr>
                <a:schemeClr val="dk1"/>
              </a:buClr>
              <a:buSzPts val="1100"/>
              <a:buFont typeface="Arial"/>
              <a:buNone/>
            </a:pPr>
            <a:r>
              <a:t/>
            </a:r>
            <a:endParaRPr sz="18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i="1" lang="en" sz="1800">
                <a:solidFill>
                  <a:schemeClr val="dk1"/>
                </a:solidFill>
                <a:latin typeface="Lato"/>
                <a:ea typeface="Lato"/>
                <a:cs typeface="Lato"/>
                <a:sym typeface="Lato"/>
              </a:rPr>
              <a:t>4</a:t>
            </a:r>
            <a:r>
              <a:rPr b="1" baseline="30000" i="1" lang="en" sz="1800">
                <a:solidFill>
                  <a:schemeClr val="dk1"/>
                </a:solidFill>
                <a:latin typeface="Lato"/>
                <a:ea typeface="Lato"/>
                <a:cs typeface="Lato"/>
                <a:sym typeface="Lato"/>
              </a:rPr>
              <a:t>th</a:t>
            </a:r>
            <a:r>
              <a:rPr b="1" i="1" lang="en" sz="1800">
                <a:solidFill>
                  <a:schemeClr val="dk1"/>
                </a:solidFill>
                <a:latin typeface="Lato"/>
                <a:ea typeface="Lato"/>
                <a:cs typeface="Lato"/>
                <a:sym typeface="Lato"/>
              </a:rPr>
              <a:t>	The</a:t>
            </a:r>
            <a:r>
              <a:rPr b="1" lang="en" sz="1800">
                <a:solidFill>
                  <a:schemeClr val="dk1"/>
                </a:solidFill>
                <a:latin typeface="Lato"/>
                <a:ea typeface="Lato"/>
                <a:cs typeface="Lato"/>
                <a:sym typeface="Lato"/>
              </a:rPr>
              <a:t> </a:t>
            </a:r>
            <a:r>
              <a:rPr b="1" i="1" lang="en" sz="1800">
                <a:solidFill>
                  <a:schemeClr val="dk1"/>
                </a:solidFill>
                <a:latin typeface="Lato"/>
                <a:ea typeface="Lato"/>
                <a:cs typeface="Lato"/>
                <a:sym typeface="Lato"/>
              </a:rPr>
              <a:t>Eightfold Path</a:t>
            </a:r>
            <a:r>
              <a:rPr b="1" lang="en" sz="1800">
                <a:solidFill>
                  <a:schemeClr val="dk1"/>
                </a:solidFill>
                <a:latin typeface="Lato"/>
                <a:ea typeface="Lato"/>
                <a:cs typeface="Lato"/>
                <a:sym typeface="Lato"/>
              </a:rPr>
              <a:t> leads to the end of suffering</a:t>
            </a:r>
            <a:r>
              <a:rPr lang="en" sz="1800">
                <a:solidFill>
                  <a:schemeClr val="dk1"/>
                </a:solidFill>
                <a:latin typeface="Lato"/>
                <a:ea typeface="Lato"/>
                <a:cs typeface="Lato"/>
                <a:sym typeface="Lato"/>
              </a:rPr>
              <a:t>.</a:t>
            </a:r>
            <a:endParaRPr sz="1800">
              <a:solidFill>
                <a:schemeClr val="dk1"/>
              </a:solidFill>
              <a:latin typeface="Lato"/>
              <a:ea typeface="Lato"/>
              <a:cs typeface="Lato"/>
              <a:sym typeface="Lato"/>
            </a:endParaRPr>
          </a:p>
          <a:p>
            <a:pPr indent="457200" lvl="0" marL="0" rtl="0" algn="l">
              <a:spcBef>
                <a:spcPts val="0"/>
              </a:spcBef>
              <a:spcAft>
                <a:spcPts val="0"/>
              </a:spcAft>
              <a:buClr>
                <a:schemeClr val="dk1"/>
              </a:buClr>
              <a:buSzPts val="1100"/>
              <a:buFont typeface="Arial"/>
              <a:buNone/>
            </a:pPr>
            <a:r>
              <a:rPr lang="en" sz="1800">
                <a:solidFill>
                  <a:schemeClr val="dk1"/>
                </a:solidFill>
                <a:latin typeface="Lato"/>
                <a:ea typeface="Lato"/>
                <a:cs typeface="Lato"/>
                <a:sym typeface="Lato"/>
              </a:rPr>
              <a:t>We cultivate &amp; experience the path of awakening.</a:t>
            </a:r>
            <a:endParaRPr i="1" sz="1800">
              <a:solidFill>
                <a:srgbClr val="B7B7B7"/>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edabc17c9d_1_7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edabc17c9d_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800">
                <a:solidFill>
                  <a:schemeClr val="dk1"/>
                </a:solidFill>
                <a:latin typeface="Lato"/>
                <a:ea typeface="Lato"/>
                <a:cs typeface="Lato"/>
                <a:sym typeface="Lato"/>
              </a:rPr>
              <a:t>The Eightfold Path is a </a:t>
            </a:r>
            <a:r>
              <a:rPr b="1" i="1" lang="en" sz="1800">
                <a:solidFill>
                  <a:schemeClr val="dk1"/>
                </a:solidFill>
                <a:latin typeface="Lato"/>
                <a:ea typeface="Lato"/>
                <a:cs typeface="Lato"/>
                <a:sym typeface="Lato"/>
              </a:rPr>
              <a:t>skillset</a:t>
            </a:r>
            <a:r>
              <a:rPr lang="en" sz="1800">
                <a:solidFill>
                  <a:schemeClr val="dk1"/>
                </a:solidFill>
                <a:latin typeface="Lato"/>
                <a:ea typeface="Lato"/>
                <a:cs typeface="Lato"/>
                <a:sym typeface="Lato"/>
              </a:rPr>
              <a:t> that helps us find our way in recovery. Each time we practice these skills, we accumulate positive karma that leads to wholesome healing and a long-lasting, authentic happiness.</a:t>
            </a:r>
            <a:endParaRPr sz="1800">
              <a:solidFill>
                <a:schemeClr val="dk1"/>
              </a:solidFill>
              <a:latin typeface="Lato"/>
              <a:ea typeface="Lato"/>
              <a:cs typeface="Lato"/>
              <a:sym typeface="Lato"/>
            </a:endParaRPr>
          </a:p>
          <a:p>
            <a:pPr indent="0" lvl="0" marL="0" rtl="0" algn="just">
              <a:spcBef>
                <a:spcPts val="600"/>
              </a:spcBef>
              <a:spcAft>
                <a:spcPts val="0"/>
              </a:spcAft>
              <a:buClr>
                <a:schemeClr val="dk1"/>
              </a:buClr>
              <a:buSzPts val="1100"/>
              <a:buFont typeface="Arial"/>
              <a:buNone/>
            </a:pPr>
            <a:r>
              <a:t/>
            </a:r>
            <a:endParaRPr sz="100">
              <a:solidFill>
                <a:schemeClr val="dk1"/>
              </a:solidFill>
              <a:latin typeface="Lato"/>
              <a:ea typeface="Lato"/>
              <a:cs typeface="Lato"/>
              <a:sym typeface="Lato"/>
            </a:endParaRPr>
          </a:p>
          <a:p>
            <a:pPr indent="-228600" lvl="0" marL="228600" rtl="0" algn="l">
              <a:spcBef>
                <a:spcPts val="600"/>
              </a:spcBef>
              <a:spcAft>
                <a:spcPts val="0"/>
              </a:spcAft>
              <a:buClr>
                <a:schemeClr val="dk1"/>
              </a:buClr>
              <a:buSzPts val="1100"/>
              <a:buFont typeface="Arial"/>
              <a:buNone/>
            </a:pPr>
            <a:r>
              <a:rPr lang="en" sz="1800">
                <a:solidFill>
                  <a:schemeClr val="dk1"/>
                </a:solidFill>
              </a:rPr>
              <a:t>①</a:t>
            </a:r>
            <a:r>
              <a:rPr b="1" lang="en" sz="1800">
                <a:solidFill>
                  <a:schemeClr val="dk1"/>
                </a:solidFill>
                <a:latin typeface="Lato"/>
                <a:ea typeface="Lato"/>
                <a:cs typeface="Lato"/>
                <a:sym typeface="Lato"/>
              </a:rPr>
              <a:t> </a:t>
            </a:r>
            <a:r>
              <a:rPr lang="en" sz="1800">
                <a:solidFill>
                  <a:schemeClr val="dk1"/>
                </a:solidFill>
                <a:latin typeface="Lato"/>
                <a:ea typeface="Lato"/>
                <a:cs typeface="Lato"/>
                <a:sym typeface="Lato"/>
              </a:rPr>
              <a:t>Wise</a:t>
            </a:r>
            <a:r>
              <a:rPr b="1" lang="en" sz="1800">
                <a:solidFill>
                  <a:schemeClr val="dk1"/>
                </a:solidFill>
                <a:latin typeface="Lato"/>
                <a:ea typeface="Lato"/>
                <a:cs typeface="Lato"/>
                <a:sym typeface="Lato"/>
              </a:rPr>
              <a:t> </a:t>
            </a:r>
            <a:r>
              <a:rPr b="1" lang="en" sz="1900">
                <a:solidFill>
                  <a:srgbClr val="0000FF"/>
                </a:solidFill>
                <a:highlight>
                  <a:schemeClr val="lt1"/>
                </a:highlight>
                <a:latin typeface="Lato"/>
                <a:ea typeface="Lato"/>
                <a:cs typeface="Lato"/>
                <a:sym typeface="Lato"/>
              </a:rPr>
              <a:t>U</a:t>
            </a:r>
            <a:r>
              <a:rPr lang="en" sz="1800">
                <a:solidFill>
                  <a:schemeClr val="dk1"/>
                </a:solidFill>
                <a:latin typeface="Lato"/>
                <a:ea typeface="Lato"/>
                <a:cs typeface="Lato"/>
                <a:sym typeface="Lato"/>
              </a:rPr>
              <a:t>nderstanding: With cause and effect, we practice understanding whether an action leads to non-suffering or suffering.</a:t>
            </a:r>
            <a:endParaRPr sz="2200">
              <a:solidFill>
                <a:schemeClr val="dk1"/>
              </a:solidFill>
              <a:latin typeface="Lato"/>
              <a:ea typeface="Lato"/>
              <a:cs typeface="Lato"/>
              <a:sym typeface="Lato"/>
            </a:endParaRPr>
          </a:p>
          <a:p>
            <a:pPr indent="-228600" lvl="0" marL="228600" rtl="0" algn="l">
              <a:spcBef>
                <a:spcPts val="1000"/>
              </a:spcBef>
              <a:spcAft>
                <a:spcPts val="0"/>
              </a:spcAft>
              <a:buClr>
                <a:schemeClr val="dk1"/>
              </a:buClr>
              <a:buSzPts val="1100"/>
              <a:buFont typeface="Arial"/>
              <a:buNone/>
            </a:pPr>
            <a:r>
              <a:rPr lang="en" sz="1800">
                <a:solidFill>
                  <a:schemeClr val="dk1"/>
                </a:solidFill>
              </a:rPr>
              <a:t>②</a:t>
            </a:r>
            <a:r>
              <a:rPr lang="en" sz="1800">
                <a:solidFill>
                  <a:schemeClr val="dk1"/>
                </a:solidFill>
                <a:latin typeface="Lato"/>
                <a:ea typeface="Lato"/>
                <a:cs typeface="Lato"/>
                <a:sym typeface="Lato"/>
              </a:rPr>
              <a:t> Wise</a:t>
            </a:r>
            <a:r>
              <a:rPr b="1" lang="en" sz="1800">
                <a:solidFill>
                  <a:schemeClr val="dk1"/>
                </a:solidFill>
                <a:latin typeface="Lato"/>
                <a:ea typeface="Lato"/>
                <a:cs typeface="Lato"/>
                <a:sym typeface="Lato"/>
              </a:rPr>
              <a:t> </a:t>
            </a:r>
            <a:r>
              <a:rPr b="1" lang="en" sz="1900">
                <a:solidFill>
                  <a:srgbClr val="0000FF"/>
                </a:solidFill>
                <a:highlight>
                  <a:schemeClr val="lt1"/>
                </a:highlight>
                <a:latin typeface="Lato"/>
                <a:ea typeface="Lato"/>
                <a:cs typeface="Lato"/>
                <a:sym typeface="Lato"/>
              </a:rPr>
              <a:t>I</a:t>
            </a:r>
            <a:r>
              <a:rPr lang="en" sz="1800">
                <a:solidFill>
                  <a:schemeClr val="dk1"/>
                </a:solidFill>
                <a:latin typeface="Lato"/>
                <a:ea typeface="Lato"/>
                <a:cs typeface="Lato"/>
                <a:sym typeface="Lato"/>
              </a:rPr>
              <a:t>ntention</a:t>
            </a:r>
            <a:r>
              <a:rPr b="1" lang="en" sz="1800">
                <a:solidFill>
                  <a:schemeClr val="dk1"/>
                </a:solidFill>
                <a:latin typeface="Lato"/>
                <a:ea typeface="Lato"/>
                <a:cs typeface="Lato"/>
                <a:sym typeface="Lato"/>
              </a:rPr>
              <a:t>: </a:t>
            </a:r>
            <a:r>
              <a:rPr lang="en" sz="1800">
                <a:solidFill>
                  <a:schemeClr val="dk1"/>
                </a:solidFill>
                <a:latin typeface="Lato"/>
                <a:ea typeface="Lato"/>
                <a:cs typeface="Lato"/>
                <a:sym typeface="Lato"/>
              </a:rPr>
              <a:t>We aim for good will, and let go of greed, hate, and delusion.</a:t>
            </a:r>
            <a:endParaRPr sz="1800">
              <a:solidFill>
                <a:schemeClr val="dk1"/>
              </a:solidFill>
              <a:latin typeface="Lato"/>
              <a:ea typeface="Lato"/>
              <a:cs typeface="Lato"/>
              <a:sym typeface="Lato"/>
            </a:endParaRPr>
          </a:p>
          <a:p>
            <a:pPr indent="-228600" lvl="0" marL="228600" rtl="0" algn="l">
              <a:spcBef>
                <a:spcPts val="1000"/>
              </a:spcBef>
              <a:spcAft>
                <a:spcPts val="0"/>
              </a:spcAft>
              <a:buClr>
                <a:schemeClr val="dk1"/>
              </a:buClr>
              <a:buSzPts val="1100"/>
              <a:buFont typeface="Arial"/>
              <a:buNone/>
            </a:pPr>
            <a:r>
              <a:rPr lang="en" sz="1800">
                <a:solidFill>
                  <a:schemeClr val="dk1"/>
                </a:solidFill>
              </a:rPr>
              <a:t>③</a:t>
            </a:r>
            <a:r>
              <a:rPr b="1" lang="en" sz="1800">
                <a:solidFill>
                  <a:schemeClr val="dk1"/>
                </a:solidFill>
                <a:latin typeface="Lato"/>
                <a:ea typeface="Lato"/>
                <a:cs typeface="Lato"/>
                <a:sym typeface="Lato"/>
              </a:rPr>
              <a:t> </a:t>
            </a:r>
            <a:r>
              <a:rPr lang="en" sz="1800">
                <a:solidFill>
                  <a:schemeClr val="dk1"/>
                </a:solidFill>
                <a:latin typeface="Lato"/>
                <a:ea typeface="Lato"/>
                <a:cs typeface="Lato"/>
                <a:sym typeface="Lato"/>
              </a:rPr>
              <a:t>Wise</a:t>
            </a:r>
            <a:r>
              <a:rPr b="1" lang="en" sz="1800">
                <a:solidFill>
                  <a:schemeClr val="dk1"/>
                </a:solidFill>
                <a:latin typeface="Lato"/>
                <a:ea typeface="Lato"/>
                <a:cs typeface="Lato"/>
                <a:sym typeface="Lato"/>
              </a:rPr>
              <a:t> </a:t>
            </a:r>
            <a:r>
              <a:rPr b="1" lang="en" sz="1900">
                <a:solidFill>
                  <a:srgbClr val="CC0000"/>
                </a:solidFill>
                <a:highlight>
                  <a:schemeClr val="lt1"/>
                </a:highlight>
                <a:latin typeface="Lato"/>
                <a:ea typeface="Lato"/>
                <a:cs typeface="Lato"/>
                <a:sym typeface="Lato"/>
              </a:rPr>
              <a:t>S</a:t>
            </a:r>
            <a:r>
              <a:rPr lang="en" sz="1800">
                <a:solidFill>
                  <a:schemeClr val="dk1"/>
                </a:solidFill>
                <a:latin typeface="Lato"/>
                <a:ea typeface="Lato"/>
                <a:cs typeface="Lato"/>
                <a:sym typeface="Lato"/>
              </a:rPr>
              <a:t>peech</a:t>
            </a:r>
            <a:r>
              <a:rPr b="1" lang="en" sz="1800">
                <a:solidFill>
                  <a:schemeClr val="dk1"/>
                </a:solidFill>
                <a:latin typeface="Lato"/>
                <a:ea typeface="Lato"/>
                <a:cs typeface="Lato"/>
                <a:sym typeface="Lato"/>
              </a:rPr>
              <a:t>: </a:t>
            </a:r>
            <a:r>
              <a:rPr lang="en" sz="1800">
                <a:solidFill>
                  <a:schemeClr val="dk1"/>
                </a:solidFill>
                <a:latin typeface="Lato"/>
                <a:ea typeface="Lato"/>
                <a:cs typeface="Lato"/>
                <a:sym typeface="Lato"/>
              </a:rPr>
              <a:t>We cultivate loving speech and deep listening. </a:t>
            </a:r>
            <a:endParaRPr sz="1800">
              <a:solidFill>
                <a:schemeClr val="dk1"/>
              </a:solidFill>
              <a:latin typeface="Lato"/>
              <a:ea typeface="Lato"/>
              <a:cs typeface="Lato"/>
              <a:sym typeface="Lato"/>
            </a:endParaRPr>
          </a:p>
          <a:p>
            <a:pPr indent="-228600" lvl="0" marL="228600" rtl="0" algn="l">
              <a:spcBef>
                <a:spcPts val="1000"/>
              </a:spcBef>
              <a:spcAft>
                <a:spcPts val="0"/>
              </a:spcAft>
              <a:buClr>
                <a:schemeClr val="dk1"/>
              </a:buClr>
              <a:buSzPts val="1100"/>
              <a:buFont typeface="Arial"/>
              <a:buNone/>
            </a:pPr>
            <a:r>
              <a:rPr lang="en" sz="1800">
                <a:solidFill>
                  <a:schemeClr val="dk1"/>
                </a:solidFill>
              </a:rPr>
              <a:t>④</a:t>
            </a:r>
            <a:r>
              <a:rPr b="1" lang="en" sz="1800">
                <a:solidFill>
                  <a:schemeClr val="dk1"/>
                </a:solidFill>
                <a:latin typeface="Lato"/>
                <a:ea typeface="Lato"/>
                <a:cs typeface="Lato"/>
                <a:sym typeface="Lato"/>
              </a:rPr>
              <a:t> </a:t>
            </a:r>
            <a:r>
              <a:rPr lang="en" sz="1800">
                <a:solidFill>
                  <a:schemeClr val="dk1"/>
                </a:solidFill>
                <a:latin typeface="Lato"/>
                <a:ea typeface="Lato"/>
                <a:cs typeface="Lato"/>
                <a:sym typeface="Lato"/>
              </a:rPr>
              <a:t>Wise</a:t>
            </a:r>
            <a:r>
              <a:rPr b="1" lang="en" sz="1800">
                <a:solidFill>
                  <a:schemeClr val="dk1"/>
                </a:solidFill>
                <a:latin typeface="Lato"/>
                <a:ea typeface="Lato"/>
                <a:cs typeface="Lato"/>
                <a:sym typeface="Lato"/>
              </a:rPr>
              <a:t> </a:t>
            </a:r>
            <a:r>
              <a:rPr b="1" lang="en" sz="1900">
                <a:solidFill>
                  <a:srgbClr val="CC0000"/>
                </a:solidFill>
                <a:highlight>
                  <a:schemeClr val="lt1"/>
                </a:highlight>
                <a:latin typeface="Lato"/>
                <a:ea typeface="Lato"/>
                <a:cs typeface="Lato"/>
                <a:sym typeface="Lato"/>
              </a:rPr>
              <a:t>A</a:t>
            </a:r>
            <a:r>
              <a:rPr lang="en" sz="1800">
                <a:solidFill>
                  <a:schemeClr val="dk1"/>
                </a:solidFill>
                <a:latin typeface="Lato"/>
                <a:ea typeface="Lato"/>
                <a:cs typeface="Lato"/>
                <a:sym typeface="Lato"/>
              </a:rPr>
              <a:t>ction</a:t>
            </a:r>
            <a:r>
              <a:rPr b="1" lang="en" sz="1800">
                <a:solidFill>
                  <a:schemeClr val="dk1"/>
                </a:solidFill>
                <a:latin typeface="Lato"/>
                <a:ea typeface="Lato"/>
                <a:cs typeface="Lato"/>
                <a:sym typeface="Lato"/>
              </a:rPr>
              <a:t>: </a:t>
            </a:r>
            <a:r>
              <a:rPr lang="en" sz="1800">
                <a:solidFill>
                  <a:schemeClr val="dk1"/>
                </a:solidFill>
                <a:latin typeface="Lato"/>
                <a:ea typeface="Lato"/>
                <a:cs typeface="Lato"/>
                <a:sym typeface="Lato"/>
              </a:rPr>
              <a:t>We act skillfully and avoid harm, theft, lust, lies, and toxicity.</a:t>
            </a:r>
            <a:endParaRPr sz="1800">
              <a:solidFill>
                <a:schemeClr val="dk1"/>
              </a:solidFill>
              <a:latin typeface="Lato"/>
              <a:ea typeface="Lato"/>
              <a:cs typeface="Lato"/>
              <a:sym typeface="Lato"/>
            </a:endParaRPr>
          </a:p>
          <a:p>
            <a:pPr indent="-228600" lvl="0" marL="228600" rtl="0" algn="l">
              <a:spcBef>
                <a:spcPts val="1000"/>
              </a:spcBef>
              <a:spcAft>
                <a:spcPts val="0"/>
              </a:spcAft>
              <a:buClr>
                <a:schemeClr val="dk1"/>
              </a:buClr>
              <a:buSzPts val="1100"/>
              <a:buFont typeface="Arial"/>
              <a:buNone/>
            </a:pPr>
            <a:r>
              <a:rPr lang="en" sz="1800">
                <a:solidFill>
                  <a:schemeClr val="dk1"/>
                </a:solidFill>
              </a:rPr>
              <a:t>⑤</a:t>
            </a:r>
            <a:r>
              <a:rPr b="1" lang="en" sz="1800">
                <a:solidFill>
                  <a:schemeClr val="dk1"/>
                </a:solidFill>
                <a:latin typeface="Lato"/>
                <a:ea typeface="Lato"/>
                <a:cs typeface="Lato"/>
                <a:sym typeface="Lato"/>
              </a:rPr>
              <a:t> </a:t>
            </a:r>
            <a:r>
              <a:rPr lang="en" sz="1800">
                <a:solidFill>
                  <a:schemeClr val="dk1"/>
                </a:solidFill>
                <a:latin typeface="Lato"/>
                <a:ea typeface="Lato"/>
                <a:cs typeface="Lato"/>
                <a:sym typeface="Lato"/>
              </a:rPr>
              <a:t>Wise</a:t>
            </a:r>
            <a:r>
              <a:rPr b="1" lang="en" sz="1800">
                <a:solidFill>
                  <a:schemeClr val="dk1"/>
                </a:solidFill>
                <a:latin typeface="Lato"/>
                <a:ea typeface="Lato"/>
                <a:cs typeface="Lato"/>
                <a:sym typeface="Lato"/>
              </a:rPr>
              <a:t> </a:t>
            </a:r>
            <a:r>
              <a:rPr b="1" lang="en" sz="1900">
                <a:solidFill>
                  <a:srgbClr val="CC0000"/>
                </a:solidFill>
                <a:highlight>
                  <a:schemeClr val="lt1"/>
                </a:highlight>
                <a:latin typeface="Lato"/>
                <a:ea typeface="Lato"/>
                <a:cs typeface="Lato"/>
                <a:sym typeface="Lato"/>
              </a:rPr>
              <a:t>L</a:t>
            </a:r>
            <a:r>
              <a:rPr lang="en" sz="1800">
                <a:solidFill>
                  <a:schemeClr val="dk1"/>
                </a:solidFill>
                <a:latin typeface="Lato"/>
                <a:ea typeface="Lato"/>
                <a:cs typeface="Lato"/>
                <a:sym typeface="Lato"/>
              </a:rPr>
              <a:t>ivelihood</a:t>
            </a:r>
            <a:r>
              <a:rPr b="1" lang="en" sz="1800">
                <a:solidFill>
                  <a:schemeClr val="dk1"/>
                </a:solidFill>
                <a:latin typeface="Lato"/>
                <a:ea typeface="Lato"/>
                <a:cs typeface="Lato"/>
                <a:sym typeface="Lato"/>
              </a:rPr>
              <a:t>: </a:t>
            </a:r>
            <a:r>
              <a:rPr lang="en" sz="1800">
                <a:solidFill>
                  <a:schemeClr val="dk1"/>
                </a:solidFill>
                <a:latin typeface="Lato"/>
                <a:ea typeface="Lato"/>
                <a:cs typeface="Lato"/>
                <a:sym typeface="Lato"/>
              </a:rPr>
              <a:t>In our work, we try to reduce harm and increase compassion.</a:t>
            </a:r>
            <a:endParaRPr sz="1800">
              <a:solidFill>
                <a:schemeClr val="dk1"/>
              </a:solidFill>
              <a:latin typeface="Lato"/>
              <a:ea typeface="Lato"/>
              <a:cs typeface="Lato"/>
              <a:sym typeface="Lato"/>
            </a:endParaRPr>
          </a:p>
          <a:p>
            <a:pPr indent="-228600" lvl="0" marL="228600" rtl="0" algn="l">
              <a:spcBef>
                <a:spcPts val="1000"/>
              </a:spcBef>
              <a:spcAft>
                <a:spcPts val="0"/>
              </a:spcAft>
              <a:buClr>
                <a:schemeClr val="dk1"/>
              </a:buClr>
              <a:buSzPts val="1100"/>
              <a:buFont typeface="Arial"/>
              <a:buNone/>
            </a:pPr>
            <a:r>
              <a:rPr lang="en" sz="1800">
                <a:solidFill>
                  <a:schemeClr val="dk1"/>
                </a:solidFill>
              </a:rPr>
              <a:t>⑥</a:t>
            </a:r>
            <a:r>
              <a:rPr b="1" lang="en" sz="1800">
                <a:solidFill>
                  <a:schemeClr val="dk1"/>
                </a:solidFill>
                <a:latin typeface="Lato"/>
                <a:ea typeface="Lato"/>
                <a:cs typeface="Lato"/>
                <a:sym typeface="Lato"/>
              </a:rPr>
              <a:t> </a:t>
            </a:r>
            <a:r>
              <a:rPr lang="en" sz="1800">
                <a:solidFill>
                  <a:schemeClr val="dk1"/>
                </a:solidFill>
                <a:latin typeface="Lato"/>
                <a:ea typeface="Lato"/>
                <a:cs typeface="Lato"/>
                <a:sym typeface="Lato"/>
              </a:rPr>
              <a:t>Wise</a:t>
            </a:r>
            <a:r>
              <a:rPr b="1" lang="en" sz="1800">
                <a:solidFill>
                  <a:schemeClr val="dk1"/>
                </a:solidFill>
                <a:latin typeface="Lato"/>
                <a:ea typeface="Lato"/>
                <a:cs typeface="Lato"/>
                <a:sym typeface="Lato"/>
              </a:rPr>
              <a:t> </a:t>
            </a:r>
            <a:r>
              <a:rPr b="1" lang="en" sz="1900">
                <a:solidFill>
                  <a:srgbClr val="BF9000"/>
                </a:solidFill>
                <a:highlight>
                  <a:schemeClr val="lt1"/>
                </a:highlight>
                <a:latin typeface="Lato"/>
                <a:ea typeface="Lato"/>
                <a:cs typeface="Lato"/>
                <a:sym typeface="Lato"/>
              </a:rPr>
              <a:t>E</a:t>
            </a:r>
            <a:r>
              <a:rPr lang="en" sz="1800">
                <a:solidFill>
                  <a:schemeClr val="dk1"/>
                </a:solidFill>
                <a:latin typeface="Lato"/>
                <a:ea typeface="Lato"/>
                <a:cs typeface="Lato"/>
                <a:sym typeface="Lato"/>
              </a:rPr>
              <a:t>ffort</a:t>
            </a:r>
            <a:r>
              <a:rPr b="1" lang="en" sz="1800">
                <a:solidFill>
                  <a:schemeClr val="dk1"/>
                </a:solidFill>
                <a:latin typeface="Lato"/>
                <a:ea typeface="Lato"/>
                <a:cs typeface="Lato"/>
                <a:sym typeface="Lato"/>
              </a:rPr>
              <a:t>: </a:t>
            </a:r>
            <a:r>
              <a:rPr lang="en" sz="1800">
                <a:solidFill>
                  <a:schemeClr val="dk1"/>
                </a:solidFill>
                <a:latin typeface="Lato"/>
                <a:ea typeface="Lato"/>
                <a:cs typeface="Lato"/>
                <a:sym typeface="Lato"/>
              </a:rPr>
              <a:t>We put in balanced energy and pacing to awakening.</a:t>
            </a:r>
            <a:endParaRPr sz="1800">
              <a:solidFill>
                <a:schemeClr val="dk1"/>
              </a:solidFill>
              <a:latin typeface="Lato"/>
              <a:ea typeface="Lato"/>
              <a:cs typeface="Lato"/>
              <a:sym typeface="Lato"/>
            </a:endParaRPr>
          </a:p>
          <a:p>
            <a:pPr indent="-228600" lvl="0" marL="228600" marR="0" rtl="0" algn="l">
              <a:spcBef>
                <a:spcPts val="1000"/>
              </a:spcBef>
              <a:spcAft>
                <a:spcPts val="0"/>
              </a:spcAft>
              <a:buClr>
                <a:schemeClr val="dk1"/>
              </a:buClr>
              <a:buSzPts val="1100"/>
              <a:buFont typeface="Arial"/>
              <a:buNone/>
            </a:pPr>
            <a:r>
              <a:rPr lang="en" sz="1800">
                <a:solidFill>
                  <a:schemeClr val="dk1"/>
                </a:solidFill>
              </a:rPr>
              <a:t>⑦</a:t>
            </a:r>
            <a:r>
              <a:rPr b="1" lang="en" sz="1800">
                <a:solidFill>
                  <a:schemeClr val="dk1"/>
                </a:solidFill>
                <a:latin typeface="Lato"/>
                <a:ea typeface="Lato"/>
                <a:cs typeface="Lato"/>
                <a:sym typeface="Lato"/>
              </a:rPr>
              <a:t> </a:t>
            </a:r>
            <a:r>
              <a:rPr lang="en" sz="1800">
                <a:solidFill>
                  <a:schemeClr val="dk1"/>
                </a:solidFill>
                <a:latin typeface="Lato"/>
                <a:ea typeface="Lato"/>
                <a:cs typeface="Lato"/>
                <a:sym typeface="Lato"/>
              </a:rPr>
              <a:t>Wise</a:t>
            </a:r>
            <a:r>
              <a:rPr b="1" lang="en" sz="1800">
                <a:solidFill>
                  <a:schemeClr val="dk1"/>
                </a:solidFill>
                <a:latin typeface="Lato"/>
                <a:ea typeface="Lato"/>
                <a:cs typeface="Lato"/>
                <a:sym typeface="Lato"/>
              </a:rPr>
              <a:t> </a:t>
            </a:r>
            <a:r>
              <a:rPr b="1" lang="en" sz="1900">
                <a:solidFill>
                  <a:srgbClr val="BF9000"/>
                </a:solidFill>
                <a:highlight>
                  <a:schemeClr val="lt1"/>
                </a:highlight>
                <a:latin typeface="Lato"/>
                <a:ea typeface="Lato"/>
                <a:cs typeface="Lato"/>
                <a:sym typeface="Lato"/>
              </a:rPr>
              <a:t>M</a:t>
            </a:r>
            <a:r>
              <a:rPr lang="en" sz="1800">
                <a:solidFill>
                  <a:schemeClr val="dk1"/>
                </a:solidFill>
                <a:latin typeface="Lato"/>
                <a:ea typeface="Lato"/>
                <a:cs typeface="Lato"/>
                <a:sym typeface="Lato"/>
              </a:rPr>
              <a:t>indfulness</a:t>
            </a:r>
            <a:r>
              <a:rPr b="1" lang="en" sz="1800">
                <a:solidFill>
                  <a:schemeClr val="dk1"/>
                </a:solidFill>
                <a:latin typeface="Lato"/>
                <a:ea typeface="Lato"/>
                <a:cs typeface="Lato"/>
                <a:sym typeface="Lato"/>
              </a:rPr>
              <a:t>: </a:t>
            </a:r>
            <a:r>
              <a:rPr lang="en" sz="1800">
                <a:solidFill>
                  <a:schemeClr val="dk1"/>
                </a:solidFill>
                <a:latin typeface="Lato"/>
                <a:ea typeface="Lato"/>
                <a:cs typeface="Lato"/>
                <a:sym typeface="Lato"/>
              </a:rPr>
              <a:t>We practice non-reactivity, being present, and looking deeply.</a:t>
            </a:r>
            <a:endParaRPr sz="1800">
              <a:solidFill>
                <a:schemeClr val="dk1"/>
              </a:solidFill>
              <a:latin typeface="Lato"/>
              <a:ea typeface="Lato"/>
              <a:cs typeface="Lato"/>
              <a:sym typeface="Lato"/>
            </a:endParaRPr>
          </a:p>
          <a:p>
            <a:pPr indent="-228600" lvl="0" marL="228600" rtl="0" algn="l">
              <a:spcBef>
                <a:spcPts val="1000"/>
              </a:spcBef>
              <a:spcAft>
                <a:spcPts val="0"/>
              </a:spcAft>
              <a:buClr>
                <a:schemeClr val="dk1"/>
              </a:buClr>
              <a:buSzPts val="1100"/>
              <a:buFont typeface="Arial"/>
              <a:buNone/>
            </a:pPr>
            <a:r>
              <a:rPr lang="en" sz="1800">
                <a:solidFill>
                  <a:schemeClr val="dk1"/>
                </a:solidFill>
              </a:rPr>
              <a:t>⑧</a:t>
            </a:r>
            <a:r>
              <a:rPr b="1" lang="en" sz="1800">
                <a:solidFill>
                  <a:schemeClr val="dk1"/>
                </a:solidFill>
                <a:latin typeface="Lato"/>
                <a:ea typeface="Lato"/>
                <a:cs typeface="Lato"/>
                <a:sym typeface="Lato"/>
              </a:rPr>
              <a:t> </a:t>
            </a:r>
            <a:r>
              <a:rPr lang="en" sz="1800">
                <a:solidFill>
                  <a:schemeClr val="dk1"/>
                </a:solidFill>
                <a:latin typeface="Lato"/>
                <a:ea typeface="Lato"/>
                <a:cs typeface="Lato"/>
                <a:sym typeface="Lato"/>
              </a:rPr>
              <a:t>Wise</a:t>
            </a:r>
            <a:r>
              <a:rPr b="1" lang="en" sz="1800">
                <a:solidFill>
                  <a:schemeClr val="dk1"/>
                </a:solidFill>
                <a:latin typeface="Lato"/>
                <a:ea typeface="Lato"/>
                <a:cs typeface="Lato"/>
                <a:sym typeface="Lato"/>
              </a:rPr>
              <a:t> </a:t>
            </a:r>
            <a:r>
              <a:rPr b="1" lang="en" sz="1900">
                <a:solidFill>
                  <a:srgbClr val="BF9000"/>
                </a:solidFill>
                <a:highlight>
                  <a:schemeClr val="lt1"/>
                </a:highlight>
                <a:latin typeface="Lato"/>
                <a:ea typeface="Lato"/>
                <a:cs typeface="Lato"/>
                <a:sym typeface="Lato"/>
              </a:rPr>
              <a:t>C</a:t>
            </a:r>
            <a:r>
              <a:rPr lang="en" sz="1800">
                <a:solidFill>
                  <a:schemeClr val="dk1"/>
                </a:solidFill>
                <a:latin typeface="Lato"/>
                <a:ea typeface="Lato"/>
                <a:cs typeface="Lato"/>
                <a:sym typeface="Lato"/>
              </a:rPr>
              <a:t>oncentration</a:t>
            </a:r>
            <a:r>
              <a:rPr b="1" lang="en" sz="1800">
                <a:solidFill>
                  <a:schemeClr val="dk1"/>
                </a:solidFill>
                <a:latin typeface="Lato"/>
                <a:ea typeface="Lato"/>
                <a:cs typeface="Lato"/>
                <a:sym typeface="Lato"/>
              </a:rPr>
              <a:t>: </a:t>
            </a:r>
            <a:r>
              <a:rPr lang="en" sz="1800">
                <a:solidFill>
                  <a:schemeClr val="dk1"/>
                </a:solidFill>
                <a:latin typeface="Lato"/>
                <a:ea typeface="Lato"/>
                <a:cs typeface="Lato"/>
                <a:sym typeface="Lato"/>
              </a:rPr>
              <a:t>We train the mind to be focused and undistracted.</a:t>
            </a:r>
            <a:endParaRPr sz="1700">
              <a:solidFill>
                <a:schemeClr val="dk1"/>
              </a:solidFill>
              <a:latin typeface="Lora"/>
              <a:ea typeface="Lora"/>
              <a:cs typeface="Lora"/>
              <a:sym typeface="Lora"/>
            </a:endParaRPr>
          </a:p>
          <a:p>
            <a:pPr indent="0" lvl="0" marL="0" rtl="0" algn="l">
              <a:spcBef>
                <a:spcPts val="1000"/>
              </a:spcBef>
              <a:spcAft>
                <a:spcPts val="0"/>
              </a:spcAft>
              <a:buNone/>
            </a:pPr>
            <a:r>
              <a:t/>
            </a:r>
            <a:endParaRPr sz="1800">
              <a:solidFill>
                <a:schemeClr val="dk1"/>
              </a:solidFill>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31221432fe_0_6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131221432fe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a:off x="2744013" y="1008933"/>
            <a:ext cx="1081625"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56" name="Google Shape;56;p14"/>
          <p:cNvSpPr/>
          <p:nvPr/>
        </p:nvSpPr>
        <p:spPr>
          <a:xfrm rot="10800000">
            <a:off x="5318350" y="4355671"/>
            <a:ext cx="1081625"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57" name="Google Shape;57;p14"/>
          <p:cNvSpPr txBox="1"/>
          <p:nvPr>
            <p:ph type="ctrTitle"/>
          </p:nvPr>
        </p:nvSpPr>
        <p:spPr>
          <a:xfrm>
            <a:off x="3044700" y="1925674"/>
            <a:ext cx="3054600" cy="2049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58" name="Google Shape;58;p14"/>
          <p:cNvSpPr txBox="1"/>
          <p:nvPr>
            <p:ph idx="1" type="subTitle"/>
          </p:nvPr>
        </p:nvSpPr>
        <p:spPr>
          <a:xfrm>
            <a:off x="3044700" y="4155440"/>
            <a:ext cx="3054600" cy="9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59" name="Google Shape;59;p1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sp>
        <p:nvSpPr>
          <p:cNvPr id="61" name="Google Shape;61;p15"/>
          <p:cNvSpPr/>
          <p:nvPr/>
        </p:nvSpPr>
        <p:spPr>
          <a:xfrm flipH="1">
            <a:off x="7595938" y="613633"/>
            <a:ext cx="1081625"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62" name="Google Shape;62;p15"/>
          <p:cNvSpPr/>
          <p:nvPr/>
        </p:nvSpPr>
        <p:spPr>
          <a:xfrm flipH="1" rot="10800000">
            <a:off x="466425" y="4744471"/>
            <a:ext cx="1081625"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63" name="Google Shape;63;p15"/>
          <p:cNvSpPr txBox="1"/>
          <p:nvPr>
            <p:ph type="title"/>
          </p:nvPr>
        </p:nvSpPr>
        <p:spPr>
          <a:xfrm>
            <a:off x="773700" y="2408600"/>
            <a:ext cx="7596600" cy="2040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64" name="Google Shape;64;p1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5" name="Shape 65"/>
        <p:cNvGrpSpPr/>
        <p:nvPr/>
      </p:nvGrpSpPr>
      <p:grpSpPr>
        <a:xfrm>
          <a:off x="0" y="0"/>
          <a:ext cx="0" cy="0"/>
          <a:chOff x="0" y="0"/>
          <a:chExt cx="0" cy="0"/>
        </a:xfrm>
      </p:grpSpPr>
      <p:sp>
        <p:nvSpPr>
          <p:cNvPr id="66" name="Google Shape;66;p16"/>
          <p:cNvSpPr/>
          <p:nvPr/>
        </p:nvSpPr>
        <p:spPr>
          <a:xfrm>
            <a:off x="0" y="6727600"/>
            <a:ext cx="9144000" cy="13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6"/>
          <p:cNvSpPr txBox="1"/>
          <p:nvPr>
            <p:ph type="title"/>
          </p:nvPr>
        </p:nvSpPr>
        <p:spPr>
          <a:xfrm>
            <a:off x="311700" y="421233"/>
            <a:ext cx="8520600" cy="11085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68" name="Google Shape;68;p16"/>
          <p:cNvSpPr txBox="1"/>
          <p:nvPr>
            <p:ph idx="1" type="body"/>
          </p:nvPr>
        </p:nvSpPr>
        <p:spPr>
          <a:xfrm>
            <a:off x="311700" y="1633633"/>
            <a:ext cx="8520600" cy="4472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9" name="Google Shape;69;p1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0" name="Shape 70"/>
        <p:cNvGrpSpPr/>
        <p:nvPr/>
      </p:nvGrpSpPr>
      <p:grpSpPr>
        <a:xfrm>
          <a:off x="0" y="0"/>
          <a:ext cx="0" cy="0"/>
          <a:chOff x="0" y="0"/>
          <a:chExt cx="0" cy="0"/>
        </a:xfrm>
      </p:grpSpPr>
      <p:sp>
        <p:nvSpPr>
          <p:cNvPr id="71" name="Google Shape;71;p17"/>
          <p:cNvSpPr txBox="1"/>
          <p:nvPr>
            <p:ph type="title"/>
          </p:nvPr>
        </p:nvSpPr>
        <p:spPr>
          <a:xfrm>
            <a:off x="311700" y="421233"/>
            <a:ext cx="8520600" cy="11085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72" name="Google Shape;72;p17"/>
          <p:cNvSpPr txBox="1"/>
          <p:nvPr>
            <p:ph idx="1" type="body"/>
          </p:nvPr>
        </p:nvSpPr>
        <p:spPr>
          <a:xfrm>
            <a:off x="311700" y="1633633"/>
            <a:ext cx="3999900" cy="4472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3" name="Google Shape;73;p17"/>
          <p:cNvSpPr txBox="1"/>
          <p:nvPr>
            <p:ph idx="2" type="body"/>
          </p:nvPr>
        </p:nvSpPr>
        <p:spPr>
          <a:xfrm>
            <a:off x="4832400" y="1633633"/>
            <a:ext cx="3999900" cy="4472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4" name="Google Shape;74;p1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18"/>
          <p:cNvSpPr txBox="1"/>
          <p:nvPr>
            <p:ph type="title"/>
          </p:nvPr>
        </p:nvSpPr>
        <p:spPr>
          <a:xfrm>
            <a:off x="311700" y="421233"/>
            <a:ext cx="8520600" cy="11085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77" name="Google Shape;77;p1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8" name="Shape 78"/>
        <p:cNvGrpSpPr/>
        <p:nvPr/>
      </p:nvGrpSpPr>
      <p:grpSpPr>
        <a:xfrm>
          <a:off x="0" y="0"/>
          <a:ext cx="0" cy="0"/>
          <a:chOff x="0" y="0"/>
          <a:chExt cx="0" cy="0"/>
        </a:xfrm>
      </p:grpSpPr>
      <p:sp>
        <p:nvSpPr>
          <p:cNvPr id="79" name="Google Shape;79;p19"/>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80" name="Google Shape;80;p19"/>
          <p:cNvSpPr txBox="1"/>
          <p:nvPr>
            <p:ph idx="1" type="body"/>
          </p:nvPr>
        </p:nvSpPr>
        <p:spPr>
          <a:xfrm>
            <a:off x="311700" y="1865867"/>
            <a:ext cx="2808000" cy="37131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1" name="Google Shape;81;p1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2" name="Shape 82"/>
        <p:cNvGrpSpPr/>
        <p:nvPr/>
      </p:nvGrpSpPr>
      <p:grpSpPr>
        <a:xfrm>
          <a:off x="0" y="0"/>
          <a:ext cx="0" cy="0"/>
          <a:chOff x="0" y="0"/>
          <a:chExt cx="0" cy="0"/>
        </a:xfrm>
      </p:grpSpPr>
      <p:sp>
        <p:nvSpPr>
          <p:cNvPr id="83" name="Google Shape;83;p20"/>
          <p:cNvSpPr/>
          <p:nvPr/>
        </p:nvSpPr>
        <p:spPr>
          <a:xfrm>
            <a:off x="0" y="6727600"/>
            <a:ext cx="9144000" cy="13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0"/>
          <p:cNvSpPr txBox="1"/>
          <p:nvPr>
            <p:ph type="title"/>
          </p:nvPr>
        </p:nvSpPr>
        <p:spPr>
          <a:xfrm>
            <a:off x="490250" y="600200"/>
            <a:ext cx="5878800" cy="54543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5" name="Google Shape;85;p2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6" name="Shape 86"/>
        <p:cNvGrpSpPr/>
        <p:nvPr/>
      </p:nvGrpSpPr>
      <p:grpSpPr>
        <a:xfrm>
          <a:off x="0" y="0"/>
          <a:ext cx="0" cy="0"/>
          <a:chOff x="0" y="0"/>
          <a:chExt cx="0" cy="0"/>
        </a:xfrm>
      </p:grpSpPr>
      <p:sp>
        <p:nvSpPr>
          <p:cNvPr id="87" name="Google Shape;87;p21"/>
          <p:cNvSpPr/>
          <p:nvPr/>
        </p:nvSpPr>
        <p:spPr>
          <a:xfrm>
            <a:off x="4572000" y="-33"/>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8" name="Google Shape;88;p21"/>
          <p:cNvCxnSpPr/>
          <p:nvPr/>
        </p:nvCxnSpPr>
        <p:spPr>
          <a:xfrm>
            <a:off x="5029675" y="5994000"/>
            <a:ext cx="468300" cy="0"/>
          </a:xfrm>
          <a:prstGeom prst="straightConnector1">
            <a:avLst/>
          </a:prstGeom>
          <a:noFill/>
          <a:ln cap="flat" cmpd="sng" w="19050">
            <a:solidFill>
              <a:schemeClr val="lt1"/>
            </a:solidFill>
            <a:prstDash val="solid"/>
            <a:round/>
            <a:headEnd len="sm" w="sm" type="none"/>
            <a:tailEnd len="sm" w="sm" type="none"/>
          </a:ln>
        </p:spPr>
      </p:cxnSp>
      <p:sp>
        <p:nvSpPr>
          <p:cNvPr id="89" name="Google Shape;89;p21"/>
          <p:cNvSpPr txBox="1"/>
          <p:nvPr>
            <p:ph type="title"/>
          </p:nvPr>
        </p:nvSpPr>
        <p:spPr>
          <a:xfrm>
            <a:off x="265500" y="1239033"/>
            <a:ext cx="4045200" cy="2381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90" name="Google Shape;90;p21"/>
          <p:cNvSpPr txBox="1"/>
          <p:nvPr>
            <p:ph idx="1" type="subTitle"/>
          </p:nvPr>
        </p:nvSpPr>
        <p:spPr>
          <a:xfrm>
            <a:off x="265500" y="3692001"/>
            <a:ext cx="4045200" cy="2098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91" name="Google Shape;91;p21"/>
          <p:cNvSpPr txBox="1"/>
          <p:nvPr>
            <p:ph idx="2" type="body"/>
          </p:nvPr>
        </p:nvSpPr>
        <p:spPr>
          <a:xfrm>
            <a:off x="4939500" y="965600"/>
            <a:ext cx="3837000" cy="49269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92" name="Google Shape;92;p2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3" name="Shape 93"/>
        <p:cNvGrpSpPr/>
        <p:nvPr/>
      </p:nvGrpSpPr>
      <p:grpSpPr>
        <a:xfrm>
          <a:off x="0" y="0"/>
          <a:ext cx="0" cy="0"/>
          <a:chOff x="0" y="0"/>
          <a:chExt cx="0" cy="0"/>
        </a:xfrm>
      </p:grpSpPr>
      <p:sp>
        <p:nvSpPr>
          <p:cNvPr id="94" name="Google Shape;94;p22"/>
          <p:cNvSpPr txBox="1"/>
          <p:nvPr>
            <p:ph idx="1" type="body"/>
          </p:nvPr>
        </p:nvSpPr>
        <p:spPr>
          <a:xfrm>
            <a:off x="319500" y="5625233"/>
            <a:ext cx="5998800" cy="7983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95" name="Google Shape;95;p2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6" name="Shape 96"/>
        <p:cNvGrpSpPr/>
        <p:nvPr/>
      </p:nvGrpSpPr>
      <p:grpSpPr>
        <a:xfrm>
          <a:off x="0" y="0"/>
          <a:ext cx="0" cy="0"/>
          <a:chOff x="0" y="0"/>
          <a:chExt cx="0" cy="0"/>
        </a:xfrm>
      </p:grpSpPr>
      <p:sp>
        <p:nvSpPr>
          <p:cNvPr id="97" name="Google Shape;97;p23"/>
          <p:cNvSpPr/>
          <p:nvPr/>
        </p:nvSpPr>
        <p:spPr>
          <a:xfrm>
            <a:off x="0" y="6727600"/>
            <a:ext cx="9144000" cy="13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3"/>
          <p:cNvSpPr txBox="1"/>
          <p:nvPr>
            <p:ph hasCustomPrompt="1" type="title"/>
          </p:nvPr>
        </p:nvSpPr>
        <p:spPr>
          <a:xfrm>
            <a:off x="311700" y="1276167"/>
            <a:ext cx="8520600" cy="2838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99" name="Google Shape;99;p23"/>
          <p:cNvSpPr txBox="1"/>
          <p:nvPr>
            <p:ph idx="1" type="body"/>
          </p:nvPr>
        </p:nvSpPr>
        <p:spPr>
          <a:xfrm>
            <a:off x="311700" y="4216000"/>
            <a:ext cx="8520600" cy="14289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0" name="Google Shape;100;p2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
        <p:nvSpPr>
          <p:cNvPr id="102" name="Google Shape;102;p2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7" name="Shape 107"/>
        <p:cNvGrpSpPr/>
        <p:nvPr/>
      </p:nvGrpSpPr>
      <p:grpSpPr>
        <a:xfrm>
          <a:off x="0" y="0"/>
          <a:ext cx="0" cy="0"/>
          <a:chOff x="0" y="0"/>
          <a:chExt cx="0" cy="0"/>
        </a:xfrm>
      </p:grpSpPr>
      <p:sp>
        <p:nvSpPr>
          <p:cNvPr id="108" name="Google Shape;108;p26"/>
          <p:cNvSpPr/>
          <p:nvPr/>
        </p:nvSpPr>
        <p:spPr>
          <a:xfrm>
            <a:off x="2744013" y="1008933"/>
            <a:ext cx="1081625"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09" name="Google Shape;109;p26"/>
          <p:cNvSpPr/>
          <p:nvPr/>
        </p:nvSpPr>
        <p:spPr>
          <a:xfrm rot="10800000">
            <a:off x="5318350" y="4355671"/>
            <a:ext cx="1081625"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0" name="Google Shape;110;p26"/>
          <p:cNvSpPr txBox="1"/>
          <p:nvPr>
            <p:ph type="ctrTitle"/>
          </p:nvPr>
        </p:nvSpPr>
        <p:spPr>
          <a:xfrm>
            <a:off x="3044700" y="1925674"/>
            <a:ext cx="3054600" cy="2049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11" name="Google Shape;111;p26"/>
          <p:cNvSpPr txBox="1"/>
          <p:nvPr>
            <p:ph idx="1" type="subTitle"/>
          </p:nvPr>
        </p:nvSpPr>
        <p:spPr>
          <a:xfrm>
            <a:off x="3044700" y="4155440"/>
            <a:ext cx="3054600" cy="9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12" name="Google Shape;112;p2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3" name="Shape 113"/>
        <p:cNvGrpSpPr/>
        <p:nvPr/>
      </p:nvGrpSpPr>
      <p:grpSpPr>
        <a:xfrm>
          <a:off x="0" y="0"/>
          <a:ext cx="0" cy="0"/>
          <a:chOff x="0" y="0"/>
          <a:chExt cx="0" cy="0"/>
        </a:xfrm>
      </p:grpSpPr>
      <p:sp>
        <p:nvSpPr>
          <p:cNvPr id="114" name="Google Shape;114;p27"/>
          <p:cNvSpPr/>
          <p:nvPr/>
        </p:nvSpPr>
        <p:spPr>
          <a:xfrm flipH="1">
            <a:off x="7595938" y="613633"/>
            <a:ext cx="1081625"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5" name="Google Shape;115;p27"/>
          <p:cNvSpPr/>
          <p:nvPr/>
        </p:nvSpPr>
        <p:spPr>
          <a:xfrm flipH="1" rot="10800000">
            <a:off x="466425" y="4744471"/>
            <a:ext cx="1081625"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6" name="Google Shape;116;p27"/>
          <p:cNvSpPr txBox="1"/>
          <p:nvPr>
            <p:ph type="title"/>
          </p:nvPr>
        </p:nvSpPr>
        <p:spPr>
          <a:xfrm>
            <a:off x="773700" y="2408600"/>
            <a:ext cx="7596600" cy="2040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17" name="Google Shape;117;p2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8" name="Shape 118"/>
        <p:cNvGrpSpPr/>
        <p:nvPr/>
      </p:nvGrpSpPr>
      <p:grpSpPr>
        <a:xfrm>
          <a:off x="0" y="0"/>
          <a:ext cx="0" cy="0"/>
          <a:chOff x="0" y="0"/>
          <a:chExt cx="0" cy="0"/>
        </a:xfrm>
      </p:grpSpPr>
      <p:sp>
        <p:nvSpPr>
          <p:cNvPr id="119" name="Google Shape;119;p28"/>
          <p:cNvSpPr/>
          <p:nvPr/>
        </p:nvSpPr>
        <p:spPr>
          <a:xfrm>
            <a:off x="0" y="6727600"/>
            <a:ext cx="9144000" cy="13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8"/>
          <p:cNvSpPr txBox="1"/>
          <p:nvPr>
            <p:ph type="title"/>
          </p:nvPr>
        </p:nvSpPr>
        <p:spPr>
          <a:xfrm>
            <a:off x="311700" y="421233"/>
            <a:ext cx="8520600" cy="11085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21" name="Google Shape;121;p28"/>
          <p:cNvSpPr txBox="1"/>
          <p:nvPr>
            <p:ph idx="1" type="body"/>
          </p:nvPr>
        </p:nvSpPr>
        <p:spPr>
          <a:xfrm>
            <a:off x="311700" y="1633633"/>
            <a:ext cx="8520600" cy="4472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22" name="Google Shape;122;p2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3" name="Shape 123"/>
        <p:cNvGrpSpPr/>
        <p:nvPr/>
      </p:nvGrpSpPr>
      <p:grpSpPr>
        <a:xfrm>
          <a:off x="0" y="0"/>
          <a:ext cx="0" cy="0"/>
          <a:chOff x="0" y="0"/>
          <a:chExt cx="0" cy="0"/>
        </a:xfrm>
      </p:grpSpPr>
      <p:sp>
        <p:nvSpPr>
          <p:cNvPr id="124" name="Google Shape;124;p29"/>
          <p:cNvSpPr txBox="1"/>
          <p:nvPr>
            <p:ph type="title"/>
          </p:nvPr>
        </p:nvSpPr>
        <p:spPr>
          <a:xfrm>
            <a:off x="311700" y="421233"/>
            <a:ext cx="8520600" cy="11085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25" name="Google Shape;125;p29"/>
          <p:cNvSpPr txBox="1"/>
          <p:nvPr>
            <p:ph idx="1" type="body"/>
          </p:nvPr>
        </p:nvSpPr>
        <p:spPr>
          <a:xfrm>
            <a:off x="311700" y="1633633"/>
            <a:ext cx="3999900" cy="4472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6" name="Google Shape;126;p29"/>
          <p:cNvSpPr txBox="1"/>
          <p:nvPr>
            <p:ph idx="2" type="body"/>
          </p:nvPr>
        </p:nvSpPr>
        <p:spPr>
          <a:xfrm>
            <a:off x="4832400" y="1633633"/>
            <a:ext cx="3999900" cy="4472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7" name="Google Shape;127;p2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30"/>
          <p:cNvSpPr txBox="1"/>
          <p:nvPr>
            <p:ph type="title"/>
          </p:nvPr>
        </p:nvSpPr>
        <p:spPr>
          <a:xfrm>
            <a:off x="311700" y="421233"/>
            <a:ext cx="8520600" cy="11085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30" name="Google Shape;130;p3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1" name="Shape 131"/>
        <p:cNvGrpSpPr/>
        <p:nvPr/>
      </p:nvGrpSpPr>
      <p:grpSpPr>
        <a:xfrm>
          <a:off x="0" y="0"/>
          <a:ext cx="0" cy="0"/>
          <a:chOff x="0" y="0"/>
          <a:chExt cx="0" cy="0"/>
        </a:xfrm>
      </p:grpSpPr>
      <p:sp>
        <p:nvSpPr>
          <p:cNvPr id="132" name="Google Shape;132;p31"/>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33" name="Google Shape;133;p31"/>
          <p:cNvSpPr txBox="1"/>
          <p:nvPr>
            <p:ph idx="1" type="body"/>
          </p:nvPr>
        </p:nvSpPr>
        <p:spPr>
          <a:xfrm>
            <a:off x="311700" y="1865867"/>
            <a:ext cx="2808000" cy="37131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34" name="Google Shape;134;p3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5" name="Shape 135"/>
        <p:cNvGrpSpPr/>
        <p:nvPr/>
      </p:nvGrpSpPr>
      <p:grpSpPr>
        <a:xfrm>
          <a:off x="0" y="0"/>
          <a:ext cx="0" cy="0"/>
          <a:chOff x="0" y="0"/>
          <a:chExt cx="0" cy="0"/>
        </a:xfrm>
      </p:grpSpPr>
      <p:sp>
        <p:nvSpPr>
          <p:cNvPr id="136" name="Google Shape;136;p32"/>
          <p:cNvSpPr/>
          <p:nvPr/>
        </p:nvSpPr>
        <p:spPr>
          <a:xfrm>
            <a:off x="0" y="6727600"/>
            <a:ext cx="9144000" cy="13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2"/>
          <p:cNvSpPr txBox="1"/>
          <p:nvPr>
            <p:ph type="title"/>
          </p:nvPr>
        </p:nvSpPr>
        <p:spPr>
          <a:xfrm>
            <a:off x="490250" y="600200"/>
            <a:ext cx="5878800" cy="54543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8" name="Google Shape;138;p3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9" name="Shape 139"/>
        <p:cNvGrpSpPr/>
        <p:nvPr/>
      </p:nvGrpSpPr>
      <p:grpSpPr>
        <a:xfrm>
          <a:off x="0" y="0"/>
          <a:ext cx="0" cy="0"/>
          <a:chOff x="0" y="0"/>
          <a:chExt cx="0" cy="0"/>
        </a:xfrm>
      </p:grpSpPr>
      <p:sp>
        <p:nvSpPr>
          <p:cNvPr id="140" name="Google Shape;140;p33"/>
          <p:cNvSpPr/>
          <p:nvPr/>
        </p:nvSpPr>
        <p:spPr>
          <a:xfrm>
            <a:off x="4572000" y="-33"/>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1" name="Google Shape;141;p33"/>
          <p:cNvCxnSpPr/>
          <p:nvPr/>
        </p:nvCxnSpPr>
        <p:spPr>
          <a:xfrm>
            <a:off x="5029675" y="5994000"/>
            <a:ext cx="468300" cy="0"/>
          </a:xfrm>
          <a:prstGeom prst="straightConnector1">
            <a:avLst/>
          </a:prstGeom>
          <a:noFill/>
          <a:ln cap="flat" cmpd="sng" w="19050">
            <a:solidFill>
              <a:schemeClr val="lt1"/>
            </a:solidFill>
            <a:prstDash val="solid"/>
            <a:round/>
            <a:headEnd len="sm" w="sm" type="none"/>
            <a:tailEnd len="sm" w="sm" type="none"/>
          </a:ln>
        </p:spPr>
      </p:cxnSp>
      <p:sp>
        <p:nvSpPr>
          <p:cNvPr id="142" name="Google Shape;142;p33"/>
          <p:cNvSpPr txBox="1"/>
          <p:nvPr>
            <p:ph type="title"/>
          </p:nvPr>
        </p:nvSpPr>
        <p:spPr>
          <a:xfrm>
            <a:off x="265500" y="1239033"/>
            <a:ext cx="4045200" cy="2381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143" name="Google Shape;143;p33"/>
          <p:cNvSpPr txBox="1"/>
          <p:nvPr>
            <p:ph idx="1" type="subTitle"/>
          </p:nvPr>
        </p:nvSpPr>
        <p:spPr>
          <a:xfrm>
            <a:off x="265500" y="3692001"/>
            <a:ext cx="4045200" cy="2098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144" name="Google Shape;144;p33"/>
          <p:cNvSpPr txBox="1"/>
          <p:nvPr>
            <p:ph idx="2" type="body"/>
          </p:nvPr>
        </p:nvSpPr>
        <p:spPr>
          <a:xfrm>
            <a:off x="4939500" y="965600"/>
            <a:ext cx="3837000" cy="49269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45" name="Google Shape;145;p3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6" name="Shape 146"/>
        <p:cNvGrpSpPr/>
        <p:nvPr/>
      </p:nvGrpSpPr>
      <p:grpSpPr>
        <a:xfrm>
          <a:off x="0" y="0"/>
          <a:ext cx="0" cy="0"/>
          <a:chOff x="0" y="0"/>
          <a:chExt cx="0" cy="0"/>
        </a:xfrm>
      </p:grpSpPr>
      <p:sp>
        <p:nvSpPr>
          <p:cNvPr id="147" name="Google Shape;147;p34"/>
          <p:cNvSpPr txBox="1"/>
          <p:nvPr>
            <p:ph idx="1" type="body"/>
          </p:nvPr>
        </p:nvSpPr>
        <p:spPr>
          <a:xfrm>
            <a:off x="319500" y="5625233"/>
            <a:ext cx="5998800" cy="7983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148" name="Google Shape;148;p3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9" name="Shape 149"/>
        <p:cNvGrpSpPr/>
        <p:nvPr/>
      </p:nvGrpSpPr>
      <p:grpSpPr>
        <a:xfrm>
          <a:off x="0" y="0"/>
          <a:ext cx="0" cy="0"/>
          <a:chOff x="0" y="0"/>
          <a:chExt cx="0" cy="0"/>
        </a:xfrm>
      </p:grpSpPr>
      <p:sp>
        <p:nvSpPr>
          <p:cNvPr id="150" name="Google Shape;150;p35"/>
          <p:cNvSpPr/>
          <p:nvPr/>
        </p:nvSpPr>
        <p:spPr>
          <a:xfrm>
            <a:off x="0" y="6727600"/>
            <a:ext cx="9144000" cy="13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5"/>
          <p:cNvSpPr txBox="1"/>
          <p:nvPr>
            <p:ph hasCustomPrompt="1" type="title"/>
          </p:nvPr>
        </p:nvSpPr>
        <p:spPr>
          <a:xfrm>
            <a:off x="311700" y="1276167"/>
            <a:ext cx="8520600" cy="2838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152" name="Google Shape;152;p35"/>
          <p:cNvSpPr txBox="1"/>
          <p:nvPr>
            <p:ph idx="1" type="body"/>
          </p:nvPr>
        </p:nvSpPr>
        <p:spPr>
          <a:xfrm>
            <a:off x="311700" y="4216000"/>
            <a:ext cx="8520600" cy="14289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53" name="Google Shape;153;p3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4" name="Shape 154"/>
        <p:cNvGrpSpPr/>
        <p:nvPr/>
      </p:nvGrpSpPr>
      <p:grpSpPr>
        <a:xfrm>
          <a:off x="0" y="0"/>
          <a:ext cx="0" cy="0"/>
          <a:chOff x="0" y="0"/>
          <a:chExt cx="0" cy="0"/>
        </a:xfrm>
      </p:grpSpPr>
      <p:sp>
        <p:nvSpPr>
          <p:cNvPr id="155" name="Google Shape;155;p3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4.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2.xml"/><Relationship Id="rId12" Type="http://schemas.openxmlformats.org/officeDocument/2006/relationships/slideLayout" Target="../slideLayouts/slideLayout22.xml"/><Relationship Id="rId1" Type="http://schemas.openxmlformats.org/officeDocument/2006/relationships/image" Target="../media/image3.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3.xml"/><Relationship Id="rId12" Type="http://schemas.openxmlformats.org/officeDocument/2006/relationships/slideLayout" Target="../slideLayouts/slideLayout33.xml"/><Relationship Id="rId1" Type="http://schemas.openxmlformats.org/officeDocument/2006/relationships/image" Target="../media/image2.jp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blipFill>
          <a:blip r:embed="rId1">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21233"/>
            <a:ext cx="8520600" cy="11085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52" name="Google Shape;52;p13"/>
          <p:cNvSpPr txBox="1"/>
          <p:nvPr>
            <p:ph idx="1" type="body"/>
          </p:nvPr>
        </p:nvSpPr>
        <p:spPr>
          <a:xfrm>
            <a:off x="311700" y="1633633"/>
            <a:ext cx="8520600" cy="44721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53" name="Google Shape;53;p1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blipFill>
          <a:blip r:embed="rId1">
            <a:alphaModFix/>
          </a:blip>
          <a:stretch>
            <a:fillRect/>
          </a:stretch>
        </a:blipFill>
      </p:bgPr>
    </p:bg>
    <p:spTree>
      <p:nvGrpSpPr>
        <p:cNvPr id="103" name="Shape 103"/>
        <p:cNvGrpSpPr/>
        <p:nvPr/>
      </p:nvGrpSpPr>
      <p:grpSpPr>
        <a:xfrm>
          <a:off x="0" y="0"/>
          <a:ext cx="0" cy="0"/>
          <a:chOff x="0" y="0"/>
          <a:chExt cx="0" cy="0"/>
        </a:xfrm>
      </p:grpSpPr>
      <p:sp>
        <p:nvSpPr>
          <p:cNvPr id="104" name="Google Shape;104;p25"/>
          <p:cNvSpPr txBox="1"/>
          <p:nvPr>
            <p:ph type="title"/>
          </p:nvPr>
        </p:nvSpPr>
        <p:spPr>
          <a:xfrm>
            <a:off x="311700" y="421233"/>
            <a:ext cx="8520600" cy="11085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105" name="Google Shape;105;p25"/>
          <p:cNvSpPr txBox="1"/>
          <p:nvPr>
            <p:ph idx="1" type="body"/>
          </p:nvPr>
        </p:nvSpPr>
        <p:spPr>
          <a:xfrm>
            <a:off x="311700" y="1633633"/>
            <a:ext cx="8520600" cy="44721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106" name="Google Shape;106;p2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http://guidelines.rd.rocks" TargetMode="External"/><Relationship Id="rId10" Type="http://schemas.openxmlformats.org/officeDocument/2006/relationships/hyperlink" Target="http://3.rd.rocks" TargetMode="External"/><Relationship Id="rId13" Type="http://schemas.openxmlformats.org/officeDocument/2006/relationships/hyperlink" Target="http://dom.rd.rocks" TargetMode="External"/><Relationship Id="rId12" Type="http://schemas.openxmlformats.org/officeDocument/2006/relationships/hyperlink" Target="http://feelings.rd.rocks" TargetMode="External"/><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19.png"/><Relationship Id="rId5" Type="http://schemas.openxmlformats.org/officeDocument/2006/relationships/hyperlink" Target="http://inquiry.rd.rocks" TargetMode="External"/><Relationship Id="rId6" Type="http://schemas.openxmlformats.org/officeDocument/2006/relationships/hyperlink" Target="http://inquiry.rd.rocks" TargetMode="External"/><Relationship Id="rId7" Type="http://schemas.openxmlformats.org/officeDocument/2006/relationships/hyperlink" Target="http://inquiry.rd.rocks" TargetMode="External"/><Relationship Id="rId8"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31.png"/><Relationship Id="rId4" Type="http://schemas.openxmlformats.org/officeDocument/2006/relationships/image" Target="../media/image22.png"/><Relationship Id="rId5" Type="http://schemas.openxmlformats.org/officeDocument/2006/relationships/image" Target="../media/image8.png"/><Relationship Id="rId6" Type="http://schemas.openxmlformats.org/officeDocument/2006/relationships/hyperlink" Target="http://guidelines.rd.rocks" TargetMode="External"/><Relationship Id="rId7" Type="http://schemas.openxmlformats.org/officeDocument/2006/relationships/hyperlink" Target="http://guidelines.rd.rocks" TargetMode="External"/><Relationship Id="rId8" Type="http://schemas.openxmlformats.org/officeDocument/2006/relationships/hyperlink" Target="http://guidelines.rd.rock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19.png"/><Relationship Id="rId5" Type="http://schemas.openxmlformats.org/officeDocument/2006/relationships/hyperlink" Target="http://dedicationofmerit.rd.rocks" TargetMode="External"/><Relationship Id="rId6" Type="http://schemas.openxmlformats.org/officeDocument/2006/relationships/hyperlink" Target="http://dedicationofmerit.rd.rocks" TargetMode="External"/><Relationship Id="rId7" Type="http://schemas.openxmlformats.org/officeDocument/2006/relationships/hyperlink" Target="http://dedicationofmerit.rd.rocks" TargetMode="External"/><Relationship Id="rId8" Type="http://schemas.openxmlformats.org/officeDocument/2006/relationships/hyperlink" Target="http://dedicationofmerit.rd.rock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hyperlink" Target="http://feelings.rd.rocks" TargetMode="External"/><Relationship Id="rId4" Type="http://schemas.openxmlformats.org/officeDocument/2006/relationships/hyperlink" Target="http://feelings.rd.rocks" TargetMode="External"/><Relationship Id="rId5" Type="http://schemas.openxmlformats.org/officeDocument/2006/relationships/hyperlink" Target="http://feelings.rd.rocks" TargetMode="External"/><Relationship Id="rId6" Type="http://schemas.openxmlformats.org/officeDocument/2006/relationships/hyperlink" Target="http://feelings.rd.rocks" TargetMode="External"/><Relationship Id="rId7"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hyperlink" Target="http://needs.rd.rocks" TargetMode="External"/><Relationship Id="rId4" Type="http://schemas.openxmlformats.org/officeDocument/2006/relationships/hyperlink" Target="http://needs.rd.rocks" TargetMode="External"/><Relationship Id="rId5" Type="http://schemas.openxmlformats.org/officeDocument/2006/relationships/hyperlink" Target="http://needs.rd.rocks" TargetMode="External"/><Relationship Id="rId6"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hyperlink" Target="http://editslides.rd.rocks" TargetMode="External"/><Relationship Id="rId4" Type="http://schemas.openxmlformats.org/officeDocument/2006/relationships/hyperlink" Target="http://editslides.rd.rocks" TargetMode="External"/><Relationship Id="rId9" Type="http://schemas.openxmlformats.org/officeDocument/2006/relationships/hyperlink" Target="http://editslides.rd.rocks" TargetMode="External"/><Relationship Id="rId5" Type="http://schemas.openxmlformats.org/officeDocument/2006/relationships/hyperlink" Target="http://editslides.rd.rocks" TargetMode="External"/><Relationship Id="rId6" Type="http://schemas.openxmlformats.org/officeDocument/2006/relationships/hyperlink" Target="http://rd.rocks" TargetMode="External"/><Relationship Id="rId7" Type="http://schemas.openxmlformats.org/officeDocument/2006/relationships/image" Target="../media/image22.png"/><Relationship Id="rId8" Type="http://schemas.openxmlformats.org/officeDocument/2006/relationships/image" Target="../media/image8.png"/><Relationship Id="rId11" Type="http://schemas.openxmlformats.org/officeDocument/2006/relationships/hyperlink" Target="http://editslides.rd.rocks" TargetMode="External"/><Relationship Id="rId10" Type="http://schemas.openxmlformats.org/officeDocument/2006/relationships/hyperlink" Target="http://editslides.rd.rocks" TargetMode="External"/><Relationship Id="rId13" Type="http://schemas.openxmlformats.org/officeDocument/2006/relationships/image" Target="../media/image39.png"/><Relationship Id="rId12" Type="http://schemas.openxmlformats.org/officeDocument/2006/relationships/image" Target="../media/image37.png"/><Relationship Id="rId15" Type="http://schemas.openxmlformats.org/officeDocument/2006/relationships/image" Target="../media/image27.png"/><Relationship Id="rId14"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hyperlink" Target="http://dom.rd.rocks" TargetMode="External"/><Relationship Id="rId4" Type="http://schemas.openxmlformats.org/officeDocument/2006/relationships/hyperlink" Target="http://dom.rd.rocks" TargetMode="External"/><Relationship Id="rId9" Type="http://schemas.openxmlformats.org/officeDocument/2006/relationships/hyperlink" Target="http://drive.google.com/file/d/1m0nl3vTdSNPvEqa8DtoR25sHEns_Evdb/view" TargetMode="External"/><Relationship Id="rId5" Type="http://schemas.openxmlformats.org/officeDocument/2006/relationships/hyperlink" Target="http://dom.rd.rocks" TargetMode="External"/><Relationship Id="rId6" Type="http://schemas.openxmlformats.org/officeDocument/2006/relationships/image" Target="../media/image22.png"/><Relationship Id="rId7" Type="http://schemas.openxmlformats.org/officeDocument/2006/relationships/image" Target="../media/image8.png"/><Relationship Id="rId8" Type="http://schemas.openxmlformats.org/officeDocument/2006/relationships/image" Target="../media/image19.png"/><Relationship Id="rId10" Type="http://schemas.openxmlformats.org/officeDocument/2006/relationships/image" Target="../media/image1.png"/></Relationships>
</file>

<file path=ppt/slides/_rels/slide2.xml.rels><?xml version="1.0" encoding="UTF-8" standalone="yes"?><Relationships xmlns="http://schemas.openxmlformats.org/package/2006/relationships"><Relationship Id="rId20" Type="http://schemas.openxmlformats.org/officeDocument/2006/relationships/hyperlink" Target="http://drive.google.com/file/d/15NtAh1zTeSmWwfE-PAruahvaz_S3nI56/view" TargetMode="External"/><Relationship Id="rId22" Type="http://schemas.openxmlformats.org/officeDocument/2006/relationships/hyperlink" Target="http://drive.google.com/file/d/1nxEqukVlv2qo3IYWrOQLP6LmSslA4kDe/view" TargetMode="External"/><Relationship Id="rId21" Type="http://schemas.openxmlformats.org/officeDocument/2006/relationships/hyperlink" Target="http://drive.google.com/file/d/1QFmK_hlz0T9rJufxl9awHA8YUUaCDEap/view" TargetMode="External"/><Relationship Id="rId24" Type="http://schemas.openxmlformats.org/officeDocument/2006/relationships/hyperlink" Target="http://drive.google.com/file/d/1R74bMHp6aBaABuGGaJWAZnwQP9BCuNjP/view" TargetMode="External"/><Relationship Id="rId23" Type="http://schemas.openxmlformats.org/officeDocument/2006/relationships/hyperlink" Target="http://drive.google.com/file/d/1m0nl3vTdSNPvEqa8DtoR25sHEns_Evdb/view" TargetMode="External"/><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17.png"/><Relationship Id="rId26" Type="http://schemas.openxmlformats.org/officeDocument/2006/relationships/hyperlink" Target="http://drive.google.com/file/d/1WdE6iDSeB2Kb6IZUC0F7MoZ5JOsyydvo/view" TargetMode="External"/><Relationship Id="rId25" Type="http://schemas.openxmlformats.org/officeDocument/2006/relationships/hyperlink" Target="http://drive.google.com/file/d/1BnZNZ3LB8xQt3KiXdStnvXYXsi6icwrh/view" TargetMode="External"/><Relationship Id="rId5" Type="http://schemas.openxmlformats.org/officeDocument/2006/relationships/hyperlink" Target="http://dedicationofmerit.rd.rocks" TargetMode="External"/><Relationship Id="rId6" Type="http://schemas.openxmlformats.org/officeDocument/2006/relationships/hyperlink" Target="http://dedicationofmerit.rd.rocks" TargetMode="External"/><Relationship Id="rId7" Type="http://schemas.openxmlformats.org/officeDocument/2006/relationships/hyperlink" Target="http://dedicationofmerit.rd.rocks" TargetMode="External"/><Relationship Id="rId8" Type="http://schemas.openxmlformats.org/officeDocument/2006/relationships/hyperlink" Target="http://dedicationofmerit.rd.rocks" TargetMode="External"/><Relationship Id="rId11" Type="http://schemas.openxmlformats.org/officeDocument/2006/relationships/image" Target="../media/image6.png"/><Relationship Id="rId10" Type="http://schemas.openxmlformats.org/officeDocument/2006/relationships/image" Target="../media/image9.png"/><Relationship Id="rId13" Type="http://schemas.openxmlformats.org/officeDocument/2006/relationships/image" Target="../media/image18.png"/><Relationship Id="rId12" Type="http://schemas.openxmlformats.org/officeDocument/2006/relationships/image" Target="../media/image7.png"/><Relationship Id="rId15" Type="http://schemas.openxmlformats.org/officeDocument/2006/relationships/image" Target="../media/image1.png"/><Relationship Id="rId14" Type="http://schemas.openxmlformats.org/officeDocument/2006/relationships/hyperlink" Target="http://drive.google.com/file/d/1jrG52kZTOUnxU1W8PnMOlpaNa-rBAoo5/view" TargetMode="External"/><Relationship Id="rId17" Type="http://schemas.openxmlformats.org/officeDocument/2006/relationships/hyperlink" Target="http://drive.google.com/file/d/1ZDv7qWSxO_a-7N--pqxuqUnDR_3k4ykD/view" TargetMode="External"/><Relationship Id="rId16" Type="http://schemas.openxmlformats.org/officeDocument/2006/relationships/hyperlink" Target="http://drive.google.com/file/d/1AMLi9t42S08kNujM-jFbufpncdrGqTke/view" TargetMode="External"/><Relationship Id="rId19" Type="http://schemas.openxmlformats.org/officeDocument/2006/relationships/hyperlink" Target="http://drive.google.com/file/d/1TYwShtbhg4YgZSErvAtiR3nKYzn0gcOz/view" TargetMode="External"/><Relationship Id="rId18" Type="http://schemas.openxmlformats.org/officeDocument/2006/relationships/hyperlink" Target="http://drive.google.com/file/d/1FiggSnHEa_qVZB06BZsJ-cfegAvw5krA/view" TargetMode="External"/></Relationships>
</file>

<file path=ppt/slides/_rels/slide3.xml.rels><?xml version="1.0" encoding="UTF-8" standalone="yes"?><Relationships xmlns="http://schemas.openxmlformats.org/package/2006/relationships"><Relationship Id="rId20" Type="http://schemas.openxmlformats.org/officeDocument/2006/relationships/image" Target="../media/image26.jpg"/><Relationship Id="rId22" Type="http://schemas.openxmlformats.org/officeDocument/2006/relationships/hyperlink" Target="http://www.youtube.com/watch?v=v3-kqXF3NUg" TargetMode="External"/><Relationship Id="rId21" Type="http://schemas.openxmlformats.org/officeDocument/2006/relationships/hyperlink" Target="http://www.youtube.com/watch?v=j0p_F0sZ5Cc" TargetMode="External"/><Relationship Id="rId24" Type="http://schemas.openxmlformats.org/officeDocument/2006/relationships/hyperlink" Target="http://www.youtube.com/watch?v=i1aMwJX-B60" TargetMode="External"/><Relationship Id="rId23" Type="http://schemas.openxmlformats.org/officeDocument/2006/relationships/hyperlink" Target="http://www.youtube.com/watch?v=0GBqO4caML4" TargetMode="External"/><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17.png"/><Relationship Id="rId26" Type="http://schemas.openxmlformats.org/officeDocument/2006/relationships/hyperlink" Target="http://www.youtube.com/watch?v=B1MChMj18tY" TargetMode="External"/><Relationship Id="rId25" Type="http://schemas.openxmlformats.org/officeDocument/2006/relationships/hyperlink" Target="http://www.youtube.com/watch?v=x5MBbvu52_Q" TargetMode="External"/><Relationship Id="rId28" Type="http://schemas.openxmlformats.org/officeDocument/2006/relationships/hyperlink" Target="http://www.youtube.com/watch?v=0GBqO4caML4" TargetMode="External"/><Relationship Id="rId27" Type="http://schemas.openxmlformats.org/officeDocument/2006/relationships/hyperlink" Target="http://www.youtube.com/watch?v=j7WILBWdEcM" TargetMode="External"/><Relationship Id="rId5" Type="http://schemas.openxmlformats.org/officeDocument/2006/relationships/hyperlink" Target="https://docs.google.com/presentation/d/e/2PACX-1vTQnvTBnHXgYB4wd_-ZvuHUtHN-XFdoYmP6C4FJQfJsjeKyjXhyRFIIYr0u9OPXJhR5O4mdQsTLv6Qo/pub?start=false&amp;loop=false&amp;delayms=3000&amp;slide=id.g29bdccbb051_0_6" TargetMode="External"/><Relationship Id="rId6" Type="http://schemas.openxmlformats.org/officeDocument/2006/relationships/hyperlink" Target="https://docs.google.com/presentation/d/e/2PACX-1vTQnvTBnHXgYB4wd_-ZvuHUtHN-XFdoYmP6C4FJQfJsjeKyjXhyRFIIYr0u9OPXJhR5O4mdQsTLv6Qo/pub?start=false&amp;loop=false&amp;delayms=3000&amp;slide=id.g29bdccbb051_0_6" TargetMode="External"/><Relationship Id="rId7" Type="http://schemas.openxmlformats.org/officeDocument/2006/relationships/hyperlink" Target="https://docs.google.com/presentation/d/e/2PACX-1vTQnvTBnHXgYB4wd_-ZvuHUtHN-XFdoYmP6C4FJQfJsjeKyjXhyRFIIYr0u9OPXJhR5O4mdQsTLv6Qo/pub?start=false&amp;loop=false&amp;delayms=3000&amp;slide=id.g29bdccbb051_0_6" TargetMode="External"/><Relationship Id="rId8" Type="http://schemas.openxmlformats.org/officeDocument/2006/relationships/hyperlink" Target="https://docs.google.com/presentation/d/e/2PACX-1vTQnvTBnHXgYB4wd_-ZvuHUtHN-XFdoYmP6C4FJQfJsjeKyjXhyRFIIYr0u9OPXJhR5O4mdQsTLv6Qo/pub?start=false&amp;loop=false&amp;delayms=3000&amp;slide=id.g29bdccbb051_0_6" TargetMode="External"/><Relationship Id="rId11" Type="http://schemas.openxmlformats.org/officeDocument/2006/relationships/image" Target="../media/image6.png"/><Relationship Id="rId10" Type="http://schemas.openxmlformats.org/officeDocument/2006/relationships/image" Target="../media/image9.png"/><Relationship Id="rId13" Type="http://schemas.openxmlformats.org/officeDocument/2006/relationships/image" Target="../media/image18.png"/><Relationship Id="rId12" Type="http://schemas.openxmlformats.org/officeDocument/2006/relationships/image" Target="../media/image7.png"/><Relationship Id="rId15" Type="http://schemas.openxmlformats.org/officeDocument/2006/relationships/image" Target="../media/image14.jpg"/><Relationship Id="rId14" Type="http://schemas.openxmlformats.org/officeDocument/2006/relationships/hyperlink" Target="http://www.youtube.com/watch?v=uoTSfORWSg0" TargetMode="External"/><Relationship Id="rId17" Type="http://schemas.openxmlformats.org/officeDocument/2006/relationships/hyperlink" Target="http://www.youtube.com/watch?v=EksN0k2GdfA" TargetMode="External"/><Relationship Id="rId16" Type="http://schemas.openxmlformats.org/officeDocument/2006/relationships/hyperlink" Target="http://www.youtube.com/watch?v=NzKlcyoPSUE" TargetMode="External"/><Relationship Id="rId19" Type="http://schemas.openxmlformats.org/officeDocument/2006/relationships/hyperlink" Target="http://www.youtube.com/watch?v=Dgw1QFk4peM" TargetMode="External"/><Relationship Id="rId18"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8.png"/><Relationship Id="rId5" Type="http://schemas.openxmlformats.org/officeDocument/2006/relationships/hyperlink" Target="http://safespace.rd.rocks" TargetMode="External"/><Relationship Id="rId6" Type="http://schemas.openxmlformats.org/officeDocument/2006/relationships/hyperlink" Target="http://safespace.rd.rocks" TargetMode="External"/><Relationship Id="rId7" Type="http://schemas.openxmlformats.org/officeDocument/2006/relationships/hyperlink" Target="http://safespace.rd.rocks" TargetMode="External"/><Relationship Id="rId8"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27.png"/><Relationship Id="rId5" Type="http://schemas.openxmlformats.org/officeDocument/2006/relationships/hyperlink" Target="http://plumvillage.org/mindfulness/the-5-mindfulness-trainings" TargetMode="External"/><Relationship Id="rId6" Type="http://schemas.openxmlformats.org/officeDocument/2006/relationships/hyperlink" Target="http://procepts.rd.rocks" TargetMode="External"/><Relationship Id="rId7" Type="http://schemas.openxmlformats.org/officeDocument/2006/relationships/hyperlink" Target="http://procepts.rd.rocks" TargetMode="External"/><Relationship Id="rId8" Type="http://schemas.openxmlformats.org/officeDocument/2006/relationships/hyperlink" Target="http://procepts.rd.rock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34.png"/><Relationship Id="rId4" Type="http://schemas.openxmlformats.org/officeDocument/2006/relationships/image" Target="../media/image22.png"/><Relationship Id="rId9" Type="http://schemas.openxmlformats.org/officeDocument/2006/relationships/hyperlink" Target="http://slides.rd.rocks" TargetMode="External"/><Relationship Id="rId5" Type="http://schemas.openxmlformats.org/officeDocument/2006/relationships/image" Target="../media/image8.png"/><Relationship Id="rId6" Type="http://schemas.openxmlformats.org/officeDocument/2006/relationships/image" Target="../media/image35.png"/><Relationship Id="rId7" Type="http://schemas.openxmlformats.org/officeDocument/2006/relationships/hyperlink" Target="http://slides.rd.rocks" TargetMode="External"/><Relationship Id="rId8" Type="http://schemas.openxmlformats.org/officeDocument/2006/relationships/hyperlink" Target="http://slides.rd.rocks" TargetMode="External"/><Relationship Id="rId10"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22.png"/><Relationship Id="rId5" Type="http://schemas.openxmlformats.org/officeDocument/2006/relationships/image" Target="../media/image8.png"/><Relationship Id="rId6" Type="http://schemas.openxmlformats.org/officeDocument/2006/relationships/hyperlink" Target="http://slides.rd.rocks" TargetMode="External"/><Relationship Id="rId7" Type="http://schemas.openxmlformats.org/officeDocument/2006/relationships/hyperlink" Target="http://slides.rd.rocks" TargetMode="External"/><Relationship Id="rId8" Type="http://schemas.openxmlformats.org/officeDocument/2006/relationships/hyperlink" Target="http://slides.rd.rock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8.png"/><Relationship Id="rId5" Type="http://schemas.openxmlformats.org/officeDocument/2006/relationships/image" Target="../media/image33.png"/><Relationship Id="rId6" Type="http://schemas.openxmlformats.org/officeDocument/2006/relationships/hyperlink" Target="http://slides.rd.rocks" TargetMode="External"/><Relationship Id="rId7" Type="http://schemas.openxmlformats.org/officeDocument/2006/relationships/hyperlink" Target="http://slides.rd.rocks" TargetMode="External"/><Relationship Id="rId8" Type="http://schemas.openxmlformats.org/officeDocument/2006/relationships/hyperlink" Target="http://slides.rd.rock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hyperlink" Target="http://timers.rd.rocks" TargetMode="External"/><Relationship Id="rId4" Type="http://schemas.openxmlformats.org/officeDocument/2006/relationships/hyperlink" Target="http://timers.rd.rocks" TargetMode="External"/><Relationship Id="rId9" Type="http://schemas.openxmlformats.org/officeDocument/2006/relationships/hyperlink" Target="http://15.rd.rocks" TargetMode="External"/><Relationship Id="rId5" Type="http://schemas.openxmlformats.org/officeDocument/2006/relationships/hyperlink" Target="http://timers.rd.rocks" TargetMode="External"/><Relationship Id="rId6" Type="http://schemas.openxmlformats.org/officeDocument/2006/relationships/hyperlink" Target="http://3.rd.rocks" TargetMode="External"/><Relationship Id="rId7" Type="http://schemas.openxmlformats.org/officeDocument/2006/relationships/hyperlink" Target="http://5.rd.rocks" TargetMode="External"/><Relationship Id="rId8" Type="http://schemas.openxmlformats.org/officeDocument/2006/relationships/hyperlink" Target="http://10.rd.rocks" TargetMode="External"/><Relationship Id="rId11" Type="http://schemas.openxmlformats.org/officeDocument/2006/relationships/hyperlink" Target="http://30.rd.rocks" TargetMode="External"/><Relationship Id="rId10" Type="http://schemas.openxmlformats.org/officeDocument/2006/relationships/hyperlink" Target="http://20.rd.rocks" TargetMode="External"/><Relationship Id="rId13" Type="http://schemas.openxmlformats.org/officeDocument/2006/relationships/hyperlink" Target="http://60.rd.rocks" TargetMode="External"/><Relationship Id="rId12" Type="http://schemas.openxmlformats.org/officeDocument/2006/relationships/hyperlink" Target="http://45.rd.rocks" TargetMode="External"/><Relationship Id="rId15" Type="http://schemas.openxmlformats.org/officeDocument/2006/relationships/image" Target="../media/image14.jpg"/><Relationship Id="rId14" Type="http://schemas.openxmlformats.org/officeDocument/2006/relationships/hyperlink" Target="http://www.youtube.com/watch?v=i1aMwJX-B6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37"/>
          <p:cNvPicPr preferRelativeResize="0"/>
          <p:nvPr/>
        </p:nvPicPr>
        <p:blipFill>
          <a:blip r:embed="rId3">
            <a:alphaModFix amt="40000"/>
          </a:blip>
          <a:stretch>
            <a:fillRect/>
          </a:stretch>
        </p:blipFill>
        <p:spPr>
          <a:xfrm>
            <a:off x="8533150" y="5482766"/>
            <a:ext cx="610850" cy="1244644"/>
          </a:xfrm>
          <a:prstGeom prst="rect">
            <a:avLst/>
          </a:prstGeom>
          <a:noFill/>
          <a:ln>
            <a:noFill/>
          </a:ln>
        </p:spPr>
      </p:pic>
      <p:pic>
        <p:nvPicPr>
          <p:cNvPr id="161" name="Google Shape;161;p37"/>
          <p:cNvPicPr preferRelativeResize="0"/>
          <p:nvPr/>
        </p:nvPicPr>
        <p:blipFill>
          <a:blip r:embed="rId4">
            <a:alphaModFix amt="40000"/>
          </a:blip>
          <a:stretch>
            <a:fillRect/>
          </a:stretch>
        </p:blipFill>
        <p:spPr>
          <a:xfrm>
            <a:off x="0" y="0"/>
            <a:ext cx="451335" cy="469800"/>
          </a:xfrm>
          <a:prstGeom prst="rect">
            <a:avLst/>
          </a:prstGeom>
          <a:noFill/>
          <a:ln>
            <a:noFill/>
          </a:ln>
        </p:spPr>
      </p:pic>
      <p:sp>
        <p:nvSpPr>
          <p:cNvPr id="162" name="Google Shape;162;p37"/>
          <p:cNvSpPr txBox="1"/>
          <p:nvPr/>
        </p:nvSpPr>
        <p:spPr>
          <a:xfrm>
            <a:off x="1372200" y="268225"/>
            <a:ext cx="6388200" cy="699000"/>
          </a:xfrm>
          <a:prstGeom prst="rect">
            <a:avLst/>
          </a:prstGeom>
          <a:noFill/>
          <a:ln>
            <a:noFill/>
          </a:ln>
        </p:spPr>
        <p:txBody>
          <a:bodyPr anchorCtr="0" anchor="b" bIns="34275" lIns="68575" spcFirstLastPara="1" rIns="68575" wrap="square" tIns="34275">
            <a:noAutofit/>
          </a:bodyPr>
          <a:lstStyle/>
          <a:p>
            <a:pPr indent="0" lvl="0" marL="0" rtl="0" algn="ctr">
              <a:spcBef>
                <a:spcPts val="0"/>
              </a:spcBef>
              <a:spcAft>
                <a:spcPts val="0"/>
              </a:spcAft>
              <a:buNone/>
            </a:pPr>
            <a:r>
              <a:rPr i="1" lang="en" sz="2800">
                <a:solidFill>
                  <a:srgbClr val="90C226"/>
                </a:solidFill>
                <a:latin typeface="Lora"/>
                <a:ea typeface="Lora"/>
                <a:cs typeface="Lora"/>
                <a:sym typeface="Lora"/>
              </a:rPr>
              <a:t>[Inquiry Circle]</a:t>
            </a:r>
            <a:r>
              <a:rPr i="1" lang="en" sz="3600">
                <a:solidFill>
                  <a:srgbClr val="90C226"/>
                </a:solidFill>
                <a:latin typeface="Lora"/>
                <a:ea typeface="Lora"/>
                <a:cs typeface="Lora"/>
                <a:sym typeface="Lora"/>
              </a:rPr>
              <a:t> Meeting Script</a:t>
            </a:r>
            <a:r>
              <a:rPr i="1" lang="en" sz="4100">
                <a:solidFill>
                  <a:srgbClr val="90C226"/>
                </a:solidFill>
                <a:latin typeface="Lora"/>
                <a:ea typeface="Lora"/>
                <a:cs typeface="Lora"/>
                <a:sym typeface="Lora"/>
              </a:rPr>
              <a:t> </a:t>
            </a:r>
            <a:endParaRPr i="1" sz="1000">
              <a:solidFill>
                <a:srgbClr val="B7B7B7"/>
              </a:solidFill>
              <a:latin typeface="Lora"/>
              <a:ea typeface="Lora"/>
              <a:cs typeface="Lora"/>
              <a:sym typeface="Lora"/>
            </a:endParaRPr>
          </a:p>
        </p:txBody>
      </p:sp>
      <p:sp>
        <p:nvSpPr>
          <p:cNvPr id="163" name="Google Shape;163;p37"/>
          <p:cNvSpPr txBox="1"/>
          <p:nvPr/>
        </p:nvSpPr>
        <p:spPr>
          <a:xfrm>
            <a:off x="1508800" y="803730"/>
            <a:ext cx="61632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200">
                <a:solidFill>
                  <a:srgbClr val="000000"/>
                </a:solidFill>
                <a:latin typeface="Lato"/>
                <a:ea typeface="Lato"/>
                <a:cs typeface="Lato"/>
                <a:sym typeface="Lato"/>
              </a:rPr>
              <a:t>example template, 7</a:t>
            </a:r>
            <a:r>
              <a:rPr i="1" lang="en" sz="1200">
                <a:latin typeface="Lato"/>
                <a:ea typeface="Lato"/>
                <a:cs typeface="Lato"/>
                <a:sym typeface="Lato"/>
              </a:rPr>
              <a:t>5-90min</a:t>
            </a:r>
            <a:r>
              <a:rPr i="1" lang="en" sz="1200">
                <a:solidFill>
                  <a:srgbClr val="000000"/>
                </a:solidFill>
                <a:latin typeface="Lato"/>
                <a:ea typeface="Lato"/>
                <a:cs typeface="Lato"/>
                <a:sym typeface="Lato"/>
              </a:rPr>
              <a:t>. please use/edit/rerelease to your needs.</a:t>
            </a:r>
            <a:endParaRPr i="1" sz="1200">
              <a:solidFill>
                <a:srgbClr val="000000"/>
              </a:solidFill>
              <a:latin typeface="Lato"/>
              <a:ea typeface="Lato"/>
              <a:cs typeface="Lato"/>
              <a:sym typeface="Lato"/>
            </a:endParaRPr>
          </a:p>
        </p:txBody>
      </p:sp>
      <p:sp>
        <p:nvSpPr>
          <p:cNvPr id="164" name="Google Shape;164;p37"/>
          <p:cNvSpPr txBox="1"/>
          <p:nvPr/>
        </p:nvSpPr>
        <p:spPr>
          <a:xfrm>
            <a:off x="1809049" y="6292850"/>
            <a:ext cx="7056000" cy="461700"/>
          </a:xfrm>
          <a:prstGeom prst="rect">
            <a:avLst/>
          </a:prstGeom>
          <a:noFill/>
          <a:ln>
            <a:noFill/>
          </a:ln>
        </p:spPr>
        <p:txBody>
          <a:bodyPr anchorCtr="0" anchor="t" bIns="91425" lIns="91425" spcFirstLastPara="1" rIns="91425" wrap="square" tIns="91425">
            <a:spAutoFit/>
          </a:bodyPr>
          <a:lstStyle/>
          <a:p>
            <a:pPr indent="0" lvl="0" marL="0" marR="381388" rtl="0" algn="r">
              <a:spcBef>
                <a:spcPts val="0"/>
              </a:spcBef>
              <a:spcAft>
                <a:spcPts val="0"/>
              </a:spcAft>
              <a:buNone/>
            </a:pPr>
            <a:r>
              <a:rPr i="1" lang="en" sz="1500">
                <a:solidFill>
                  <a:srgbClr val="B7B7B7"/>
                </a:solidFill>
                <a:latin typeface="Lora"/>
                <a:ea typeface="Lora"/>
                <a:cs typeface="Lora"/>
                <a:sym typeface="Lora"/>
              </a:rPr>
              <a:t>(share screen: </a:t>
            </a:r>
            <a:r>
              <a:rPr i="1" lang="en" sz="1500" u="sng">
                <a:solidFill>
                  <a:srgbClr val="B7B7B7"/>
                </a:solidFill>
                <a:latin typeface="Lora"/>
                <a:ea typeface="Lora"/>
                <a:cs typeface="Lora"/>
                <a:sym typeface="Lora"/>
                <a:hlinkClick r:id="rId5">
                  <a:extLst>
                    <a:ext uri="{A12FA001-AC4F-418D-AE19-62706E023703}">
                      <ahyp:hlinkClr val="tx"/>
                    </a:ext>
                  </a:extLst>
                </a:hlinkClick>
              </a:rPr>
              <a:t>http://</a:t>
            </a:r>
            <a:r>
              <a:rPr b="1" i="1" lang="en" sz="1800" u="sng">
                <a:solidFill>
                  <a:srgbClr val="90C226"/>
                </a:solidFill>
                <a:latin typeface="Lora"/>
                <a:ea typeface="Lora"/>
                <a:cs typeface="Lora"/>
                <a:sym typeface="Lora"/>
                <a:hlinkClick r:id="rId6">
                  <a:extLst>
                    <a:ext uri="{A12FA001-AC4F-418D-AE19-62706E023703}">
                      <ahyp:hlinkClr val="tx"/>
                    </a:ext>
                  </a:extLst>
                </a:hlinkClick>
              </a:rPr>
              <a:t>inquiry</a:t>
            </a:r>
            <a:r>
              <a:rPr i="1" lang="en" sz="1500" u="sng">
                <a:solidFill>
                  <a:srgbClr val="B7B7B7"/>
                </a:solidFill>
                <a:latin typeface="Lora"/>
                <a:ea typeface="Lora"/>
                <a:cs typeface="Lora"/>
                <a:sym typeface="Lora"/>
                <a:hlinkClick r:id="rId7">
                  <a:extLst>
                    <a:ext uri="{A12FA001-AC4F-418D-AE19-62706E023703}">
                      <ahyp:hlinkClr val="tx"/>
                    </a:ext>
                  </a:extLst>
                </a:hlinkClick>
              </a:rPr>
              <a:t>.rd.rocks</a:t>
            </a:r>
            <a:r>
              <a:rPr i="1" lang="en" sz="1500">
                <a:solidFill>
                  <a:srgbClr val="B7B7B7"/>
                </a:solidFill>
                <a:latin typeface="Lora"/>
                <a:ea typeface="Lora"/>
                <a:cs typeface="Lora"/>
                <a:sym typeface="Lora"/>
              </a:rPr>
              <a:t> )</a:t>
            </a:r>
            <a:endParaRPr>
              <a:solidFill>
                <a:srgbClr val="B7B7B7"/>
              </a:solidFill>
            </a:endParaRPr>
          </a:p>
        </p:txBody>
      </p:sp>
      <p:pic>
        <p:nvPicPr>
          <p:cNvPr id="165" name="Google Shape;165;p37"/>
          <p:cNvPicPr preferRelativeResize="0"/>
          <p:nvPr/>
        </p:nvPicPr>
        <p:blipFill>
          <a:blip r:embed="rId8">
            <a:alphaModFix/>
          </a:blip>
          <a:stretch>
            <a:fillRect/>
          </a:stretch>
        </p:blipFill>
        <p:spPr>
          <a:xfrm>
            <a:off x="27147" y="77250"/>
            <a:ext cx="1138914" cy="1101699"/>
          </a:xfrm>
          <a:prstGeom prst="rect">
            <a:avLst/>
          </a:prstGeom>
          <a:noFill/>
          <a:ln>
            <a:noFill/>
          </a:ln>
        </p:spPr>
      </p:pic>
      <p:pic>
        <p:nvPicPr>
          <p:cNvPr id="166" name="Google Shape;166;p37"/>
          <p:cNvPicPr preferRelativeResize="0"/>
          <p:nvPr/>
        </p:nvPicPr>
        <p:blipFill>
          <a:blip r:embed="rId8">
            <a:alphaModFix/>
          </a:blip>
          <a:stretch>
            <a:fillRect/>
          </a:stretch>
        </p:blipFill>
        <p:spPr>
          <a:xfrm>
            <a:off x="7942597" y="78844"/>
            <a:ext cx="1138914" cy="1101699"/>
          </a:xfrm>
          <a:prstGeom prst="rect">
            <a:avLst/>
          </a:prstGeom>
          <a:noFill/>
          <a:ln>
            <a:noFill/>
          </a:ln>
        </p:spPr>
      </p:pic>
      <p:pic>
        <p:nvPicPr>
          <p:cNvPr id="167" name="Google Shape;167;p37"/>
          <p:cNvPicPr preferRelativeResize="0"/>
          <p:nvPr/>
        </p:nvPicPr>
        <p:blipFill>
          <a:blip r:embed="rId9">
            <a:alphaModFix/>
          </a:blip>
          <a:stretch>
            <a:fillRect/>
          </a:stretch>
        </p:blipFill>
        <p:spPr>
          <a:xfrm>
            <a:off x="57725" y="77250"/>
            <a:ext cx="1101699" cy="1101699"/>
          </a:xfrm>
          <a:prstGeom prst="rect">
            <a:avLst/>
          </a:prstGeom>
          <a:noFill/>
          <a:ln>
            <a:noFill/>
          </a:ln>
        </p:spPr>
      </p:pic>
      <p:pic>
        <p:nvPicPr>
          <p:cNvPr id="168" name="Google Shape;168;p37"/>
          <p:cNvPicPr preferRelativeResize="0"/>
          <p:nvPr/>
        </p:nvPicPr>
        <p:blipFill>
          <a:blip r:embed="rId9">
            <a:alphaModFix/>
          </a:blip>
          <a:stretch>
            <a:fillRect/>
          </a:stretch>
        </p:blipFill>
        <p:spPr>
          <a:xfrm>
            <a:off x="7973175" y="77250"/>
            <a:ext cx="1101699" cy="1101699"/>
          </a:xfrm>
          <a:prstGeom prst="rect">
            <a:avLst/>
          </a:prstGeom>
          <a:noFill/>
          <a:ln>
            <a:noFill/>
          </a:ln>
          <a:effectLst>
            <a:reflection blurRad="0" dir="5400000" dist="38100" endA="0" endPos="30000" fadeDir="5400012" kx="0" rotWithShape="0" algn="bl" stPos="0" sy="-100000" ky="0"/>
          </a:effectLst>
        </p:spPr>
      </p:pic>
      <p:sp>
        <p:nvSpPr>
          <p:cNvPr id="169" name="Google Shape;169;p37"/>
          <p:cNvSpPr txBox="1"/>
          <p:nvPr/>
        </p:nvSpPr>
        <p:spPr>
          <a:xfrm>
            <a:off x="235500" y="1072775"/>
            <a:ext cx="8839500" cy="343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u="sng">
                <a:solidFill>
                  <a:srgbClr val="000000"/>
                </a:solidFill>
                <a:latin typeface="Lato Light"/>
                <a:ea typeface="Lato Light"/>
                <a:cs typeface="Lato Light"/>
                <a:sym typeface="Lato Light"/>
              </a:rPr>
              <a:t>OPENING</a:t>
            </a:r>
            <a:endParaRPr u="sng">
              <a:solidFill>
                <a:srgbClr val="000000"/>
              </a:solidFill>
              <a:latin typeface="Lato"/>
              <a:ea typeface="Lato"/>
              <a:cs typeface="Lato"/>
              <a:sym typeface="Lato"/>
            </a:endParaRPr>
          </a:p>
          <a:p>
            <a:pPr indent="0" lvl="0" marL="114300" marR="0" rtl="0" algn="l">
              <a:lnSpc>
                <a:spcPct val="115000"/>
              </a:lnSpc>
              <a:spcBef>
                <a:spcPts val="0"/>
              </a:spcBef>
              <a:spcAft>
                <a:spcPts val="0"/>
              </a:spcAft>
              <a:buClr>
                <a:srgbClr val="000000"/>
              </a:buClr>
              <a:buSzPts val="1100"/>
              <a:buFont typeface="Arial"/>
              <a:buNone/>
            </a:pPr>
            <a:r>
              <a:rPr lang="en">
                <a:solidFill>
                  <a:srgbClr val="000000"/>
                </a:solidFill>
                <a:latin typeface="Lato"/>
                <a:ea typeface="Lato"/>
                <a:cs typeface="Lato"/>
                <a:sym typeface="Lato"/>
              </a:rPr>
              <a:t>• </a:t>
            </a:r>
            <a:r>
              <a:rPr b="1" lang="en">
                <a:solidFill>
                  <a:srgbClr val="000000"/>
                </a:solidFill>
                <a:latin typeface="Lato"/>
                <a:ea typeface="Lato"/>
                <a:cs typeface="Lato"/>
                <a:sym typeface="Lato"/>
              </a:rPr>
              <a:t>Sit</a:t>
            </a:r>
            <a:r>
              <a:rPr lang="en">
                <a:solidFill>
                  <a:srgbClr val="000000"/>
                </a:solidFill>
                <a:latin typeface="Lato"/>
                <a:ea typeface="Lato"/>
                <a:cs typeface="Lato"/>
                <a:sym typeface="Lato"/>
              </a:rPr>
              <a:t>: </a:t>
            </a:r>
            <a:r>
              <a:rPr b="1" i="1" lang="en">
                <a:solidFill>
                  <a:srgbClr val="000000"/>
                </a:solidFill>
                <a:latin typeface="Lato"/>
                <a:ea typeface="Lato"/>
                <a:cs typeface="Lato"/>
                <a:sym typeface="Lato"/>
              </a:rPr>
              <a:t>"</a:t>
            </a:r>
            <a:r>
              <a:rPr i="1" lang="en">
                <a:solidFill>
                  <a:srgbClr val="000000"/>
                </a:solidFill>
                <a:latin typeface="Lato"/>
                <a:ea typeface="Lato"/>
                <a:cs typeface="Lato"/>
                <a:sym typeface="Lato"/>
              </a:rPr>
              <a:t>Welcome friends. Let's start with a [</a:t>
            </a:r>
            <a:r>
              <a:rPr i="1" lang="en" u="sng">
                <a:solidFill>
                  <a:srgbClr val="99CA3C"/>
                </a:solidFill>
                <a:latin typeface="Lato"/>
                <a:ea typeface="Lato"/>
                <a:cs typeface="Lato"/>
                <a:sym typeface="Lato"/>
                <a:hlinkClick r:id="rId10">
                  <a:extLst>
                    <a:ext uri="{A12FA001-AC4F-418D-AE19-62706E023703}">
                      <ahyp:hlinkClr val="tx"/>
                    </a:ext>
                  </a:extLst>
                </a:hlinkClick>
              </a:rPr>
              <a:t>3-minute</a:t>
            </a:r>
            <a:r>
              <a:rPr i="1" lang="en">
                <a:solidFill>
                  <a:srgbClr val="000000"/>
                </a:solidFill>
                <a:latin typeface="Lato"/>
                <a:ea typeface="Lato"/>
                <a:cs typeface="Lato"/>
                <a:sym typeface="Lato"/>
              </a:rPr>
              <a:t>] sit to get recentered." </a:t>
            </a:r>
            <a:r>
              <a:rPr lang="en">
                <a:solidFill>
                  <a:srgbClr val="000000"/>
                </a:solidFill>
                <a:latin typeface="Lato"/>
                <a:ea typeface="Lato"/>
                <a:cs typeface="Lato"/>
                <a:sym typeface="Lato"/>
              </a:rPr>
              <a:t>🔔</a:t>
            </a:r>
            <a:endParaRPr>
              <a:solidFill>
                <a:srgbClr val="000000"/>
              </a:solidFill>
              <a:latin typeface="Lato"/>
              <a:ea typeface="Lato"/>
              <a:cs typeface="Lato"/>
              <a:sym typeface="Lato"/>
            </a:endParaRPr>
          </a:p>
          <a:p>
            <a:pPr indent="0" lvl="0" marL="114300" marR="0" rtl="0" algn="l">
              <a:lnSpc>
                <a:spcPct val="115000"/>
              </a:lnSpc>
              <a:spcBef>
                <a:spcPts val="0"/>
              </a:spcBef>
              <a:spcAft>
                <a:spcPts val="0"/>
              </a:spcAft>
              <a:buNone/>
            </a:pPr>
            <a:r>
              <a:rPr lang="en">
                <a:solidFill>
                  <a:srgbClr val="000000"/>
                </a:solidFill>
                <a:latin typeface="Lato"/>
                <a:ea typeface="Lato"/>
                <a:cs typeface="Lato"/>
                <a:sym typeface="Lato"/>
              </a:rPr>
              <a:t>• </a:t>
            </a:r>
            <a:r>
              <a:rPr b="1" lang="en">
                <a:solidFill>
                  <a:srgbClr val="000000"/>
                </a:solidFill>
                <a:latin typeface="Lato"/>
                <a:ea typeface="Lato"/>
                <a:cs typeface="Lato"/>
                <a:sym typeface="Lato"/>
              </a:rPr>
              <a:t>Guidelines</a:t>
            </a:r>
            <a:r>
              <a:rPr lang="en">
                <a:solidFill>
                  <a:srgbClr val="000000"/>
                </a:solidFill>
                <a:latin typeface="Lato"/>
                <a:ea typeface="Lato"/>
                <a:cs typeface="Lato"/>
                <a:sym typeface="Lato"/>
              </a:rPr>
              <a:t>: </a:t>
            </a:r>
            <a:r>
              <a:rPr i="1" lang="en">
                <a:solidFill>
                  <a:srgbClr val="000000"/>
                </a:solidFill>
                <a:latin typeface="Lato"/>
                <a:ea typeface="Lato"/>
                <a:cs typeface="Lato"/>
                <a:sym typeface="Lato"/>
              </a:rPr>
              <a:t>"I have asked ___ to read our </a:t>
            </a:r>
            <a:r>
              <a:rPr i="1" lang="en" u="sng">
                <a:solidFill>
                  <a:srgbClr val="99CA3C"/>
                </a:solidFill>
                <a:latin typeface="Lato"/>
                <a:ea typeface="Lato"/>
                <a:cs typeface="Lato"/>
                <a:sym typeface="Lato"/>
                <a:hlinkClick r:id="rId11">
                  <a:extLst>
                    <a:ext uri="{A12FA001-AC4F-418D-AE19-62706E023703}">
                      <ahyp:hlinkClr val="tx"/>
                    </a:ext>
                  </a:extLst>
                </a:hlinkClick>
              </a:rPr>
              <a:t>core guidelines</a:t>
            </a:r>
            <a:r>
              <a:rPr i="1" lang="en">
                <a:solidFill>
                  <a:srgbClr val="000000"/>
                </a:solidFill>
                <a:latin typeface="Lato"/>
                <a:ea typeface="Lato"/>
                <a:cs typeface="Lato"/>
                <a:sym typeface="Lato"/>
              </a:rPr>
              <a:t>."</a:t>
            </a:r>
            <a:endParaRPr>
              <a:solidFill>
                <a:srgbClr val="000000"/>
              </a:solidFill>
              <a:latin typeface="Lato"/>
              <a:ea typeface="Lato"/>
              <a:cs typeface="Lato"/>
              <a:sym typeface="Lato"/>
            </a:endParaRPr>
          </a:p>
          <a:p>
            <a:pPr indent="0" lvl="0" marL="114300" marR="0" rtl="0" algn="l">
              <a:lnSpc>
                <a:spcPct val="115000"/>
              </a:lnSpc>
              <a:spcBef>
                <a:spcPts val="0"/>
              </a:spcBef>
              <a:spcAft>
                <a:spcPts val="0"/>
              </a:spcAft>
              <a:buNone/>
            </a:pPr>
            <a:r>
              <a:rPr lang="en">
                <a:solidFill>
                  <a:srgbClr val="000000"/>
                </a:solidFill>
                <a:latin typeface="Lato"/>
                <a:ea typeface="Lato"/>
                <a:cs typeface="Lato"/>
                <a:sym typeface="Lato"/>
              </a:rPr>
              <a:t>• </a:t>
            </a:r>
            <a:r>
              <a:rPr b="1" lang="en">
                <a:solidFill>
                  <a:srgbClr val="000000"/>
                </a:solidFill>
                <a:latin typeface="Lato"/>
                <a:ea typeface="Lato"/>
                <a:cs typeface="Lato"/>
                <a:sym typeface="Lato"/>
              </a:rPr>
              <a:t>Check-ins</a:t>
            </a:r>
            <a:r>
              <a:rPr lang="en">
                <a:solidFill>
                  <a:srgbClr val="000000"/>
                </a:solidFill>
                <a:latin typeface="Lato"/>
                <a:ea typeface="Lato"/>
                <a:cs typeface="Lato"/>
                <a:sym typeface="Lato"/>
              </a:rPr>
              <a:t>: </a:t>
            </a:r>
            <a:r>
              <a:rPr i="1" lang="en">
                <a:solidFill>
                  <a:srgbClr val="000000"/>
                </a:solidFill>
                <a:latin typeface="Lato"/>
                <a:ea typeface="Lato"/>
                <a:cs typeface="Lato"/>
                <a:sym typeface="Lato"/>
              </a:rPr>
              <a:t>"Let's do a round of </a:t>
            </a:r>
            <a:r>
              <a:rPr i="1" lang="en">
                <a:latin typeface="Lato"/>
                <a:ea typeface="Lato"/>
                <a:cs typeface="Lato"/>
                <a:sym typeface="Lato"/>
              </a:rPr>
              <a:t>~2 minute</a:t>
            </a:r>
            <a:r>
              <a:rPr i="1" lang="en">
                <a:solidFill>
                  <a:srgbClr val="000000"/>
                </a:solidFill>
                <a:latin typeface="Lato"/>
                <a:ea typeface="Lato"/>
                <a:cs typeface="Lato"/>
                <a:sym typeface="Lato"/>
              </a:rPr>
              <a:t> check-ins. Who'd like to check-in?"</a:t>
            </a:r>
            <a:endParaRPr i="1">
              <a:solidFill>
                <a:srgbClr val="000000"/>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 u="sng">
                <a:solidFill>
                  <a:schemeClr val="dk1"/>
                </a:solidFill>
                <a:latin typeface="Lato Light"/>
                <a:ea typeface="Lato Light"/>
                <a:cs typeface="Lato Light"/>
                <a:sym typeface="Lato Light"/>
              </a:rPr>
              <a:t>WRITING </a:t>
            </a:r>
            <a:r>
              <a:rPr i="1" lang="en" u="sng">
                <a:solidFill>
                  <a:schemeClr val="dk1"/>
                </a:solidFill>
                <a:latin typeface="Lato Light"/>
                <a:ea typeface="Lato Light"/>
                <a:cs typeface="Lato Light"/>
                <a:sym typeface="Lato Light"/>
              </a:rPr>
              <a:t>[IF DESIRED]</a:t>
            </a:r>
            <a:endParaRPr i="1">
              <a:latin typeface="Lato"/>
              <a:ea typeface="Lato"/>
              <a:cs typeface="Lato"/>
              <a:sym typeface="Lato"/>
            </a:endParaRPr>
          </a:p>
          <a:p>
            <a:pPr indent="0" lvl="0" marL="114300" marR="75084" rtl="0" algn="l">
              <a:lnSpc>
                <a:spcPct val="115000"/>
              </a:lnSpc>
              <a:spcBef>
                <a:spcPts val="0"/>
              </a:spcBef>
              <a:spcAft>
                <a:spcPts val="0"/>
              </a:spcAft>
              <a:buNone/>
            </a:pPr>
            <a:r>
              <a:rPr lang="en">
                <a:solidFill>
                  <a:srgbClr val="000000"/>
                </a:solidFill>
                <a:latin typeface="Lato"/>
                <a:ea typeface="Lato"/>
                <a:cs typeface="Lato"/>
                <a:sym typeface="Lato"/>
              </a:rPr>
              <a:t>• </a:t>
            </a:r>
            <a:r>
              <a:rPr b="1" i="1" lang="en">
                <a:solidFill>
                  <a:srgbClr val="000000"/>
                </a:solidFill>
                <a:latin typeface="Lato"/>
                <a:ea typeface="Lato"/>
                <a:cs typeface="Lato"/>
                <a:sym typeface="Lato"/>
              </a:rPr>
              <a:t>"</a:t>
            </a:r>
            <a:r>
              <a:rPr i="1" lang="en">
                <a:solidFill>
                  <a:srgbClr val="000000"/>
                </a:solidFill>
                <a:latin typeface="Lato"/>
                <a:ea typeface="Lato"/>
                <a:cs typeface="Lato"/>
                <a:sym typeface="Lato"/>
              </a:rPr>
              <a:t>Thanks all. </a:t>
            </a:r>
            <a:r>
              <a:rPr i="1" lang="en">
                <a:latin typeface="Lato"/>
                <a:ea typeface="Lato"/>
                <a:cs typeface="Lato"/>
                <a:sym typeface="Lato"/>
              </a:rPr>
              <a:t>Let's write for [M] minutes on today's inquiry questions. If you've already done them feel free to relax of use this time to collect your thoughts or reflect!" </a:t>
            </a:r>
            <a:r>
              <a:rPr b="1" i="1" lang="en">
                <a:solidFill>
                  <a:srgbClr val="000000"/>
                </a:solidFill>
                <a:latin typeface="Lato"/>
                <a:ea typeface="Lato"/>
                <a:cs typeface="Lato"/>
                <a:sym typeface="Lato"/>
              </a:rPr>
              <a:t>"</a:t>
            </a:r>
            <a:endParaRPr b="1" i="1">
              <a:solidFill>
                <a:srgbClr val="000000"/>
              </a:solidFill>
              <a:latin typeface="Lato"/>
              <a:ea typeface="Lato"/>
              <a:cs typeface="Lato"/>
              <a:sym typeface="Lato"/>
            </a:endParaRPr>
          </a:p>
          <a:p>
            <a:pPr indent="0" lvl="0" marL="114300" marR="0" rtl="0" algn="l">
              <a:lnSpc>
                <a:spcPct val="115000"/>
              </a:lnSpc>
              <a:spcBef>
                <a:spcPts val="0"/>
              </a:spcBef>
              <a:spcAft>
                <a:spcPts val="0"/>
              </a:spcAft>
              <a:buClr>
                <a:srgbClr val="000000"/>
              </a:buClr>
              <a:buSzPts val="1100"/>
              <a:buFont typeface="Arial"/>
              <a:buNone/>
            </a:pPr>
            <a:r>
              <a:t/>
            </a:r>
            <a:endParaRPr i="1" sz="500">
              <a:solidFill>
                <a:srgbClr val="000000"/>
              </a:solidFill>
              <a:latin typeface="Lato"/>
              <a:ea typeface="Lato"/>
              <a:cs typeface="Lato"/>
              <a:sym typeface="Lato"/>
            </a:endParaRPr>
          </a:p>
          <a:p>
            <a:pPr indent="0" lvl="0" marL="0" rtl="0" algn="l">
              <a:lnSpc>
                <a:spcPct val="115000"/>
              </a:lnSpc>
              <a:spcBef>
                <a:spcPts val="0"/>
              </a:spcBef>
              <a:spcAft>
                <a:spcPts val="0"/>
              </a:spcAft>
              <a:buNone/>
            </a:pPr>
            <a:r>
              <a:rPr lang="en" u="sng">
                <a:solidFill>
                  <a:srgbClr val="000000"/>
                </a:solidFill>
                <a:latin typeface="Lato Light"/>
                <a:ea typeface="Lato Light"/>
                <a:cs typeface="Lato Light"/>
                <a:sym typeface="Lato Light"/>
              </a:rPr>
              <a:t>SHARING</a:t>
            </a:r>
            <a:endParaRPr u="sng">
              <a:solidFill>
                <a:srgbClr val="000000"/>
              </a:solidFill>
              <a:latin typeface="Lato"/>
              <a:ea typeface="Lato"/>
              <a:cs typeface="Lato"/>
              <a:sym typeface="Lato"/>
            </a:endParaRPr>
          </a:p>
          <a:p>
            <a:pPr indent="0" lvl="0" marL="114300" marR="0" rtl="0" algn="l">
              <a:lnSpc>
                <a:spcPct val="115000"/>
              </a:lnSpc>
              <a:spcBef>
                <a:spcPts val="0"/>
              </a:spcBef>
              <a:spcAft>
                <a:spcPts val="0"/>
              </a:spcAft>
              <a:buClr>
                <a:srgbClr val="000000"/>
              </a:buClr>
              <a:buSzPts val="1100"/>
              <a:buFont typeface="Arial"/>
              <a:buNone/>
            </a:pPr>
            <a:r>
              <a:rPr lang="en">
                <a:solidFill>
                  <a:srgbClr val="000000"/>
                </a:solidFill>
                <a:latin typeface="Lato"/>
                <a:ea typeface="Lato"/>
                <a:cs typeface="Lato"/>
                <a:sym typeface="Lato"/>
              </a:rPr>
              <a:t>• </a:t>
            </a:r>
            <a:r>
              <a:rPr b="1" lang="en">
                <a:solidFill>
                  <a:srgbClr val="000000"/>
                </a:solidFill>
                <a:latin typeface="Lato"/>
                <a:ea typeface="Lato"/>
                <a:cs typeface="Lato"/>
                <a:sym typeface="Lato"/>
              </a:rPr>
              <a:t>Mutual Respect</a:t>
            </a:r>
            <a:r>
              <a:rPr lang="en">
                <a:solidFill>
                  <a:srgbClr val="000000"/>
                </a:solidFill>
                <a:latin typeface="Lato"/>
                <a:ea typeface="Lato"/>
                <a:cs typeface="Lato"/>
                <a:sym typeface="Lato"/>
              </a:rPr>
              <a:t>: </a:t>
            </a:r>
            <a:r>
              <a:rPr i="1" lang="en">
                <a:solidFill>
                  <a:srgbClr val="000000"/>
                </a:solidFill>
                <a:latin typeface="Lato"/>
                <a:ea typeface="Lato"/>
                <a:cs typeface="Lato"/>
                <a:sym typeface="Lato"/>
              </a:rPr>
              <a:t>"As a reminder for our healing space, this is a camera-on meeting, when possible."</a:t>
            </a:r>
            <a:endParaRPr i="1">
              <a:solidFill>
                <a:srgbClr val="000000"/>
              </a:solidFill>
              <a:latin typeface="Lato"/>
              <a:ea typeface="Lato"/>
              <a:cs typeface="Lato"/>
              <a:sym typeface="Lato"/>
            </a:endParaRPr>
          </a:p>
          <a:p>
            <a:pPr indent="0" lvl="0" marL="114300" marR="0" rtl="0" algn="l">
              <a:lnSpc>
                <a:spcPct val="115000"/>
              </a:lnSpc>
              <a:spcBef>
                <a:spcPts val="0"/>
              </a:spcBef>
              <a:spcAft>
                <a:spcPts val="0"/>
              </a:spcAft>
              <a:buNone/>
            </a:pPr>
            <a:r>
              <a:rPr lang="en">
                <a:solidFill>
                  <a:srgbClr val="000000"/>
                </a:solidFill>
                <a:latin typeface="Lato"/>
                <a:ea typeface="Lato"/>
                <a:cs typeface="Lato"/>
                <a:sym typeface="Lato"/>
              </a:rPr>
              <a:t>• </a:t>
            </a:r>
            <a:r>
              <a:rPr b="1" lang="en">
                <a:solidFill>
                  <a:srgbClr val="000000"/>
                </a:solidFill>
                <a:latin typeface="Lato"/>
                <a:ea typeface="Lato"/>
                <a:cs typeface="Lato"/>
                <a:sym typeface="Lato"/>
              </a:rPr>
              <a:t>Inquiries</a:t>
            </a:r>
            <a:r>
              <a:rPr lang="en">
                <a:solidFill>
                  <a:srgbClr val="000000"/>
                </a:solidFill>
                <a:latin typeface="Lato"/>
                <a:ea typeface="Lato"/>
                <a:cs typeface="Lato"/>
                <a:sym typeface="Lato"/>
              </a:rPr>
              <a:t>: </a:t>
            </a:r>
            <a:r>
              <a:rPr i="1" lang="en">
                <a:solidFill>
                  <a:srgbClr val="000000"/>
                </a:solidFill>
                <a:latin typeface="Lato"/>
                <a:ea typeface="Lato"/>
                <a:cs typeface="Lato"/>
                <a:sym typeface="Lato"/>
              </a:rPr>
              <a:t>"</a:t>
            </a:r>
            <a:r>
              <a:rPr i="1" lang="en">
                <a:latin typeface="Lato"/>
                <a:ea typeface="Lato"/>
                <a:cs typeface="Lato"/>
                <a:sym typeface="Lato"/>
              </a:rPr>
              <a:t>W</a:t>
            </a:r>
            <a:r>
              <a:rPr i="1" lang="en">
                <a:solidFill>
                  <a:srgbClr val="000000"/>
                </a:solidFill>
                <a:latin typeface="Lato"/>
                <a:ea typeface="Lato"/>
                <a:cs typeface="Lato"/>
                <a:sym typeface="Lato"/>
              </a:rPr>
              <a:t>ho would like to share </a:t>
            </a:r>
            <a:r>
              <a:rPr i="1" lang="en">
                <a:latin typeface="Lato"/>
                <a:ea typeface="Lato"/>
                <a:cs typeface="Lato"/>
                <a:sym typeface="Lato"/>
              </a:rPr>
              <a:t>their</a:t>
            </a:r>
            <a:r>
              <a:rPr i="1" lang="en">
                <a:solidFill>
                  <a:srgbClr val="000000"/>
                </a:solidFill>
                <a:latin typeface="Lato"/>
                <a:ea typeface="Lato"/>
                <a:cs typeface="Lato"/>
                <a:sym typeface="Lato"/>
              </a:rPr>
              <a:t> inquiries?" </a:t>
            </a:r>
            <a:r>
              <a:rPr b="1" lang="en">
                <a:latin typeface="Lato"/>
                <a:ea typeface="Lato"/>
                <a:cs typeface="Lato"/>
                <a:sym typeface="Lato"/>
              </a:rPr>
              <a:t>Timekeeper: </a:t>
            </a:r>
            <a:r>
              <a:rPr i="1" lang="en">
                <a:solidFill>
                  <a:srgbClr val="000000"/>
                </a:solidFill>
                <a:latin typeface="Lato"/>
                <a:ea typeface="Lato"/>
                <a:cs typeface="Lato"/>
                <a:sym typeface="Lato"/>
              </a:rPr>
              <a:t>Calculate [People]</a:t>
            </a:r>
            <a:r>
              <a:rPr i="1" lang="en">
                <a:latin typeface="Lato"/>
                <a:ea typeface="Lato"/>
                <a:cs typeface="Lato"/>
                <a:sym typeface="Lato"/>
              </a:rPr>
              <a:t>/[Minutes] to calculate times.)</a:t>
            </a:r>
            <a:endParaRPr i="1">
              <a:solidFill>
                <a:srgbClr val="000000"/>
              </a:solidFill>
              <a:latin typeface="Lato"/>
              <a:ea typeface="Lato"/>
              <a:cs typeface="Lato"/>
              <a:sym typeface="Lato"/>
            </a:endParaRPr>
          </a:p>
          <a:p>
            <a:pPr indent="-146050" lvl="0" marL="457200" marR="0" rtl="0" algn="l">
              <a:lnSpc>
                <a:spcPct val="115000"/>
              </a:lnSpc>
              <a:spcBef>
                <a:spcPts val="0"/>
              </a:spcBef>
              <a:spcAft>
                <a:spcPts val="0"/>
              </a:spcAft>
              <a:buClr>
                <a:srgbClr val="000000"/>
              </a:buClr>
              <a:buSzPts val="1400"/>
              <a:buFont typeface="Lato"/>
              <a:buChar char="●"/>
            </a:pPr>
            <a:r>
              <a:rPr b="1" lang="en">
                <a:latin typeface="Lato"/>
                <a:ea typeface="Lato"/>
                <a:cs typeface="Lato"/>
                <a:sym typeface="Lato"/>
              </a:rPr>
              <a:t>Shares</a:t>
            </a:r>
            <a:r>
              <a:rPr lang="en">
                <a:solidFill>
                  <a:srgbClr val="000000"/>
                </a:solidFill>
                <a:latin typeface="Lato"/>
                <a:ea typeface="Lato"/>
                <a:cs typeface="Lato"/>
                <a:sym typeface="Lato"/>
              </a:rPr>
              <a:t>: </a:t>
            </a:r>
            <a:r>
              <a:rPr lang="en">
                <a:latin typeface="Lato"/>
                <a:ea typeface="Lato"/>
                <a:cs typeface="Lato"/>
                <a:sym typeface="Lato"/>
              </a:rPr>
              <a:t>Each person shares.</a:t>
            </a:r>
            <a:endParaRPr>
              <a:solidFill>
                <a:srgbClr val="000000"/>
              </a:solidFill>
              <a:latin typeface="Lato"/>
              <a:ea typeface="Lato"/>
              <a:cs typeface="Lato"/>
              <a:sym typeface="Lato"/>
            </a:endParaRPr>
          </a:p>
          <a:p>
            <a:pPr indent="-146050" lvl="0" marL="457200" marR="0" rtl="0" algn="l">
              <a:lnSpc>
                <a:spcPct val="115000"/>
              </a:lnSpc>
              <a:spcBef>
                <a:spcPts val="0"/>
              </a:spcBef>
              <a:spcAft>
                <a:spcPts val="0"/>
              </a:spcAft>
              <a:buClr>
                <a:srgbClr val="000000"/>
              </a:buClr>
              <a:buSzPts val="1400"/>
              <a:buFont typeface="Lato"/>
              <a:buChar char="●"/>
            </a:pPr>
            <a:r>
              <a:rPr b="1" lang="en">
                <a:latin typeface="Lato"/>
                <a:ea typeface="Lato"/>
                <a:cs typeface="Lato"/>
                <a:sym typeface="Lato"/>
              </a:rPr>
              <a:t>Gratitude</a:t>
            </a:r>
            <a:r>
              <a:rPr lang="en">
                <a:solidFill>
                  <a:srgbClr val="000000"/>
                </a:solidFill>
                <a:latin typeface="Lato"/>
                <a:ea typeface="Lato"/>
                <a:cs typeface="Lato"/>
                <a:sym typeface="Lato"/>
              </a:rPr>
              <a:t>: </a:t>
            </a:r>
            <a:r>
              <a:rPr lang="en">
                <a:latin typeface="Lato"/>
                <a:ea typeface="Lato"/>
                <a:cs typeface="Lato"/>
                <a:sym typeface="Lato"/>
              </a:rPr>
              <a:t>"</a:t>
            </a:r>
            <a:r>
              <a:rPr i="1" lang="en">
                <a:latin typeface="Lato"/>
                <a:ea typeface="Lato"/>
                <a:cs typeface="Lato"/>
                <a:sym typeface="Lato"/>
              </a:rPr>
              <a:t>Thank you for sharing your experience!</a:t>
            </a:r>
            <a:r>
              <a:rPr lang="en">
                <a:latin typeface="Lato"/>
                <a:ea typeface="Lato"/>
                <a:cs typeface="Lato"/>
                <a:sym typeface="Lato"/>
              </a:rPr>
              <a:t>"</a:t>
            </a:r>
            <a:endParaRPr i="1">
              <a:solidFill>
                <a:srgbClr val="000000"/>
              </a:solidFill>
              <a:latin typeface="Lato"/>
              <a:ea typeface="Lato"/>
              <a:cs typeface="Lato"/>
              <a:sym typeface="Lato"/>
            </a:endParaRPr>
          </a:p>
          <a:p>
            <a:pPr indent="0" lvl="0" marL="0" rtl="0" algn="l">
              <a:lnSpc>
                <a:spcPct val="115000"/>
              </a:lnSpc>
              <a:spcBef>
                <a:spcPts val="0"/>
              </a:spcBef>
              <a:spcAft>
                <a:spcPts val="0"/>
              </a:spcAft>
              <a:buNone/>
            </a:pPr>
            <a:r>
              <a:t/>
            </a:r>
            <a:endParaRPr b="1" sz="500" u="sng">
              <a:latin typeface="Lato"/>
              <a:ea typeface="Lato"/>
              <a:cs typeface="Lato"/>
              <a:sym typeface="Lato"/>
            </a:endParaRPr>
          </a:p>
          <a:p>
            <a:pPr indent="0" lvl="0" marL="0" rtl="0" algn="l">
              <a:lnSpc>
                <a:spcPct val="115000"/>
              </a:lnSpc>
              <a:spcBef>
                <a:spcPts val="0"/>
              </a:spcBef>
              <a:spcAft>
                <a:spcPts val="0"/>
              </a:spcAft>
              <a:buNone/>
            </a:pPr>
            <a:r>
              <a:rPr lang="en" u="sng">
                <a:solidFill>
                  <a:srgbClr val="000000"/>
                </a:solidFill>
                <a:latin typeface="Lato Light"/>
                <a:ea typeface="Lato Light"/>
                <a:cs typeface="Lato Light"/>
                <a:sym typeface="Lato Light"/>
              </a:rPr>
              <a:t>CLOSING</a:t>
            </a:r>
            <a:endParaRPr u="sng">
              <a:solidFill>
                <a:srgbClr val="000000"/>
              </a:solidFill>
              <a:latin typeface="Lato"/>
              <a:ea typeface="Lato"/>
              <a:cs typeface="Lato"/>
              <a:sym typeface="Lato"/>
            </a:endParaRPr>
          </a:p>
          <a:p>
            <a:pPr indent="0" lvl="0" marL="114300" rtl="0" algn="l">
              <a:lnSpc>
                <a:spcPct val="115000"/>
              </a:lnSpc>
              <a:spcBef>
                <a:spcPts val="0"/>
              </a:spcBef>
              <a:spcAft>
                <a:spcPts val="0"/>
              </a:spcAft>
              <a:buNone/>
            </a:pPr>
            <a:r>
              <a:rPr lang="en">
                <a:latin typeface="Lato"/>
                <a:ea typeface="Lato"/>
                <a:cs typeface="Lato"/>
                <a:sym typeface="Lato"/>
              </a:rPr>
              <a:t>• </a:t>
            </a:r>
            <a:r>
              <a:rPr b="1" lang="en">
                <a:latin typeface="Lato"/>
                <a:ea typeface="Lato"/>
                <a:cs typeface="Lato"/>
                <a:sym typeface="Lato"/>
              </a:rPr>
              <a:t>Check-out</a:t>
            </a:r>
            <a:r>
              <a:rPr lang="en">
                <a:latin typeface="Lato"/>
                <a:ea typeface="Lato"/>
                <a:cs typeface="Lato"/>
                <a:sym typeface="Lato"/>
              </a:rPr>
              <a:t>: </a:t>
            </a:r>
            <a:r>
              <a:rPr lang="en">
                <a:solidFill>
                  <a:srgbClr val="000000"/>
                </a:solidFill>
                <a:latin typeface="Lato"/>
                <a:ea typeface="Lato"/>
                <a:cs typeface="Lato"/>
                <a:sym typeface="Lato"/>
              </a:rPr>
              <a:t>"</a:t>
            </a:r>
            <a:r>
              <a:rPr i="1" lang="en">
                <a:solidFill>
                  <a:srgbClr val="000000"/>
                </a:solidFill>
                <a:latin typeface="Lato"/>
                <a:ea typeface="Lato"/>
                <a:cs typeface="Lato"/>
                <a:sym typeface="Lato"/>
              </a:rPr>
              <a:t>Thanks everyone. Let's </a:t>
            </a:r>
            <a:r>
              <a:rPr i="1" lang="en">
                <a:latin typeface="Lato"/>
                <a:ea typeface="Lato"/>
                <a:cs typeface="Lato"/>
                <a:sym typeface="Lato"/>
              </a:rPr>
              <a:t>do a </a:t>
            </a:r>
            <a:r>
              <a:rPr i="1" lang="en">
                <a:solidFill>
                  <a:srgbClr val="000000"/>
                </a:solidFill>
                <a:latin typeface="Lato"/>
                <a:ea typeface="Lato"/>
                <a:cs typeface="Lato"/>
                <a:sym typeface="Lato"/>
              </a:rPr>
              <a:t>check-out with </a:t>
            </a:r>
            <a:r>
              <a:rPr i="1" lang="en" u="sng">
                <a:solidFill>
                  <a:srgbClr val="99CA3C"/>
                </a:solidFill>
                <a:latin typeface="Lato"/>
                <a:ea typeface="Lato"/>
                <a:cs typeface="Lato"/>
                <a:sym typeface="Lato"/>
                <a:hlinkClick r:id="rId12">
                  <a:extLst>
                    <a:ext uri="{A12FA001-AC4F-418D-AE19-62706E023703}">
                      <ahyp:hlinkClr val="tx"/>
                    </a:ext>
                  </a:extLst>
                </a:hlinkClick>
              </a:rPr>
              <a:t>feelings words</a:t>
            </a:r>
            <a:r>
              <a:rPr i="1" lang="en">
                <a:solidFill>
                  <a:srgbClr val="000000"/>
                </a:solidFill>
                <a:latin typeface="Lato"/>
                <a:ea typeface="Lato"/>
                <a:cs typeface="Lato"/>
                <a:sym typeface="Lato"/>
              </a:rPr>
              <a:t> or </a:t>
            </a:r>
            <a:r>
              <a:rPr i="1" lang="en" u="sng">
                <a:latin typeface="Lato"/>
                <a:ea typeface="Lato"/>
                <a:cs typeface="Lato"/>
                <a:sym typeface="Lato"/>
              </a:rPr>
              <a:t>one</a:t>
            </a:r>
            <a:r>
              <a:rPr i="1" lang="en" u="sng">
                <a:solidFill>
                  <a:srgbClr val="000000"/>
                </a:solidFill>
                <a:latin typeface="Lato"/>
                <a:ea typeface="Lato"/>
                <a:cs typeface="Lato"/>
                <a:sym typeface="Lato"/>
              </a:rPr>
              <a:t> sentence</a:t>
            </a:r>
            <a:r>
              <a:rPr i="1" lang="en">
                <a:solidFill>
                  <a:srgbClr val="000000"/>
                </a:solidFill>
                <a:latin typeface="Lato"/>
                <a:ea typeface="Lato"/>
                <a:cs typeface="Lato"/>
                <a:sym typeface="Lato"/>
              </a:rPr>
              <a:t>." </a:t>
            </a:r>
            <a:endParaRPr i="1">
              <a:latin typeface="Lato"/>
              <a:ea typeface="Lato"/>
              <a:cs typeface="Lato"/>
              <a:sym typeface="Lato"/>
            </a:endParaRPr>
          </a:p>
          <a:p>
            <a:pPr indent="0" lvl="0" marL="114300" rtl="0" algn="l">
              <a:lnSpc>
                <a:spcPct val="115000"/>
              </a:lnSpc>
              <a:spcBef>
                <a:spcPts val="0"/>
              </a:spcBef>
              <a:spcAft>
                <a:spcPts val="0"/>
              </a:spcAft>
              <a:buNone/>
            </a:pPr>
            <a:r>
              <a:rPr lang="en">
                <a:latin typeface="Lato"/>
                <a:ea typeface="Lato"/>
                <a:cs typeface="Lato"/>
                <a:sym typeface="Lato"/>
              </a:rPr>
              <a:t>• </a:t>
            </a:r>
            <a:r>
              <a:rPr b="1" lang="en">
                <a:latin typeface="Lato"/>
                <a:ea typeface="Lato"/>
                <a:cs typeface="Lato"/>
                <a:sym typeface="Lato"/>
              </a:rPr>
              <a:t>Merit</a:t>
            </a:r>
            <a:r>
              <a:rPr lang="en">
                <a:latin typeface="Lato"/>
                <a:ea typeface="Lato"/>
                <a:cs typeface="Lato"/>
                <a:sym typeface="Lato"/>
              </a:rPr>
              <a:t>: </a:t>
            </a:r>
            <a:r>
              <a:rPr lang="en">
                <a:solidFill>
                  <a:srgbClr val="000000"/>
                </a:solidFill>
                <a:latin typeface="Lato"/>
                <a:ea typeface="Lato"/>
                <a:cs typeface="Lato"/>
                <a:sym typeface="Lato"/>
              </a:rPr>
              <a:t>"</a:t>
            </a:r>
            <a:r>
              <a:rPr i="1" lang="en">
                <a:solidFill>
                  <a:srgbClr val="000000"/>
                </a:solidFill>
                <a:latin typeface="Lato"/>
                <a:ea typeface="Lato"/>
                <a:cs typeface="Lato"/>
                <a:sym typeface="Lato"/>
              </a:rPr>
              <a:t>I've as</a:t>
            </a:r>
            <a:r>
              <a:rPr i="1" lang="en">
                <a:latin typeface="Lato"/>
                <a:ea typeface="Lato"/>
                <a:cs typeface="Lato"/>
                <a:sym typeface="Lato"/>
              </a:rPr>
              <a:t>ked ___ to read our dedication of </a:t>
            </a:r>
            <a:r>
              <a:rPr i="1" lang="en" u="sng">
                <a:solidFill>
                  <a:srgbClr val="99CA3C"/>
                </a:solidFill>
                <a:latin typeface="Lato"/>
                <a:ea typeface="Lato"/>
                <a:cs typeface="Lato"/>
                <a:sym typeface="Lato"/>
                <a:hlinkClick r:id="rId13">
                  <a:extLst>
                    <a:ext uri="{A12FA001-AC4F-418D-AE19-62706E023703}">
                      <ahyp:hlinkClr val="tx"/>
                    </a:ext>
                  </a:extLst>
                </a:hlinkClick>
              </a:rPr>
              <a:t>merit</a:t>
            </a:r>
            <a:r>
              <a:rPr i="1" lang="en">
                <a:solidFill>
                  <a:srgbClr val="000000"/>
                </a:solidFill>
                <a:latin typeface="Lato"/>
                <a:ea typeface="Lato"/>
                <a:cs typeface="Lato"/>
                <a:sym typeface="Lato"/>
              </a:rPr>
              <a:t>." </a:t>
            </a:r>
            <a:r>
              <a:rPr lang="en">
                <a:solidFill>
                  <a:srgbClr val="000000"/>
                </a:solidFill>
                <a:latin typeface="Lato"/>
                <a:ea typeface="Lato"/>
                <a:cs typeface="Lato"/>
                <a:sym typeface="Lato"/>
              </a:rPr>
              <a:t>🔔 </a:t>
            </a:r>
            <a:endParaRPr>
              <a:latin typeface="Lato"/>
              <a:ea typeface="Lato"/>
              <a:cs typeface="Lato"/>
              <a:sym typeface="Lato"/>
            </a:endParaRPr>
          </a:p>
          <a:p>
            <a:pPr indent="0" lvl="0" marL="114300" rtl="0" algn="l">
              <a:lnSpc>
                <a:spcPct val="115000"/>
              </a:lnSpc>
              <a:spcBef>
                <a:spcPts val="0"/>
              </a:spcBef>
              <a:spcAft>
                <a:spcPts val="0"/>
              </a:spcAft>
              <a:buNone/>
            </a:pPr>
            <a:r>
              <a:rPr lang="en">
                <a:latin typeface="Lato"/>
                <a:ea typeface="Lato"/>
                <a:cs typeface="Lato"/>
                <a:sym typeface="Lato"/>
              </a:rPr>
              <a:t>• </a:t>
            </a:r>
            <a:r>
              <a:rPr b="1" lang="en">
                <a:latin typeface="Lato"/>
                <a:ea typeface="Lato"/>
                <a:cs typeface="Lato"/>
                <a:sym typeface="Lato"/>
              </a:rPr>
              <a:t>Closing</a:t>
            </a:r>
            <a:r>
              <a:rPr lang="en">
                <a:latin typeface="Lato"/>
                <a:ea typeface="Lato"/>
                <a:cs typeface="Lato"/>
                <a:sym typeface="Lato"/>
              </a:rPr>
              <a:t>: </a:t>
            </a:r>
            <a:r>
              <a:rPr lang="en">
                <a:solidFill>
                  <a:srgbClr val="000000"/>
                </a:solidFill>
                <a:latin typeface="Lato"/>
                <a:ea typeface="Lato"/>
                <a:cs typeface="Lato"/>
                <a:sym typeface="Lato"/>
              </a:rPr>
              <a:t>"</a:t>
            </a:r>
            <a:r>
              <a:rPr i="1" lang="en">
                <a:solidFill>
                  <a:srgbClr val="000000"/>
                </a:solidFill>
                <a:latin typeface="Lato"/>
                <a:ea typeface="Lato"/>
                <a:cs typeface="Lato"/>
                <a:sym typeface="Lato"/>
              </a:rPr>
              <a:t>Next week we'll cover ___. </a:t>
            </a:r>
            <a:r>
              <a:rPr i="1" lang="en">
                <a:latin typeface="Lato"/>
                <a:ea typeface="Lato"/>
                <a:cs typeface="Lato"/>
                <a:sym typeface="Lato"/>
              </a:rPr>
              <a:t>I</a:t>
            </a:r>
            <a:r>
              <a:rPr i="1" lang="en">
                <a:solidFill>
                  <a:srgbClr val="000000"/>
                </a:solidFill>
                <a:latin typeface="Lato"/>
                <a:ea typeface="Lato"/>
                <a:cs typeface="Lato"/>
                <a:sym typeface="Lato"/>
              </a:rPr>
              <a:t>f you're struggling, message/call/voicemail</a:t>
            </a:r>
            <a:r>
              <a:rPr i="1" lang="en">
                <a:latin typeface="Lato"/>
                <a:ea typeface="Lato"/>
                <a:cs typeface="Lato"/>
                <a:sym typeface="Lato"/>
              </a:rPr>
              <a:t> to ask for help</a:t>
            </a:r>
            <a:r>
              <a:rPr i="1" lang="en">
                <a:solidFill>
                  <a:srgbClr val="000000"/>
                </a:solidFill>
                <a:latin typeface="Lato"/>
                <a:ea typeface="Lato"/>
                <a:cs typeface="Lato"/>
                <a:sym typeface="Lato"/>
              </a:rPr>
              <a:t>. Hav</a:t>
            </a:r>
            <a:r>
              <a:rPr i="1" lang="en">
                <a:latin typeface="Lato"/>
                <a:ea typeface="Lato"/>
                <a:cs typeface="Lato"/>
                <a:sym typeface="Lato"/>
              </a:rPr>
              <a:t>e a good week!</a:t>
            </a:r>
            <a:r>
              <a:rPr i="1" lang="en">
                <a:solidFill>
                  <a:srgbClr val="000000"/>
                </a:solidFill>
                <a:latin typeface="Lato"/>
                <a:ea typeface="Lato"/>
                <a:cs typeface="Lato"/>
                <a:sym typeface="Lato"/>
              </a:rPr>
              <a:t>"</a:t>
            </a:r>
            <a:endParaRPr i="1">
              <a:solidFill>
                <a:srgbClr val="000000"/>
              </a:solidFill>
              <a:latin typeface="Lato"/>
              <a:ea typeface="Lato"/>
              <a:cs typeface="Lato"/>
              <a:sym typeface="Lato"/>
            </a:endParaRPr>
          </a:p>
          <a:p>
            <a:pPr indent="0" lvl="0" marL="114300" rtl="0" algn="l">
              <a:lnSpc>
                <a:spcPct val="115000"/>
              </a:lnSpc>
              <a:spcBef>
                <a:spcPts val="0"/>
              </a:spcBef>
              <a:spcAft>
                <a:spcPts val="0"/>
              </a:spcAft>
              <a:buNone/>
            </a:pPr>
            <a:r>
              <a:t/>
            </a:r>
            <a:endParaRPr i="1" sz="500">
              <a:latin typeface="Lato"/>
              <a:ea typeface="Lato"/>
              <a:cs typeface="Lato"/>
              <a:sym typeface="Lato"/>
            </a:endParaRPr>
          </a:p>
          <a:p>
            <a:pPr indent="-228600" lvl="0" marL="114300" rtl="0" algn="l">
              <a:lnSpc>
                <a:spcPct val="115000"/>
              </a:lnSpc>
              <a:spcBef>
                <a:spcPts val="0"/>
              </a:spcBef>
              <a:spcAft>
                <a:spcPts val="0"/>
              </a:spcAft>
              <a:buNone/>
            </a:pPr>
            <a:r>
              <a:rPr b="1" lang="en">
                <a:solidFill>
                  <a:srgbClr val="000000"/>
                </a:solidFill>
                <a:latin typeface="Lato"/>
                <a:ea typeface="Lato"/>
                <a:cs typeface="Lato"/>
                <a:sym typeface="Lato"/>
              </a:rPr>
              <a:t> </a:t>
            </a:r>
            <a:r>
              <a:rPr i="1" lang="en">
                <a:solidFill>
                  <a:srgbClr val="000000"/>
                </a:solidFill>
                <a:latin typeface="Lato"/>
                <a:ea typeface="Lato"/>
                <a:cs typeface="Lato"/>
                <a:sym typeface="Lato"/>
              </a:rPr>
              <a:t>[recommended] </a:t>
            </a:r>
            <a:r>
              <a:rPr lang="en" u="sng">
                <a:solidFill>
                  <a:srgbClr val="000000"/>
                </a:solidFill>
                <a:latin typeface="Lato Light"/>
                <a:ea typeface="Lato Light"/>
                <a:cs typeface="Lato Light"/>
                <a:sym typeface="Lato Light"/>
              </a:rPr>
              <a:t>MONTHLY GROUP INTENTIONS</a:t>
            </a:r>
            <a:endParaRPr u="sng">
              <a:solidFill>
                <a:srgbClr val="000000"/>
              </a:solidFill>
              <a:latin typeface="Lato Light"/>
              <a:ea typeface="Lato Light"/>
              <a:cs typeface="Lato Light"/>
              <a:sym typeface="Lato Light"/>
            </a:endParaRPr>
          </a:p>
          <a:p>
            <a:pPr indent="0" lvl="0" marL="114300" rtl="0" algn="l">
              <a:lnSpc>
                <a:spcPct val="115000"/>
              </a:lnSpc>
              <a:spcBef>
                <a:spcPts val="0"/>
              </a:spcBef>
              <a:spcAft>
                <a:spcPts val="0"/>
              </a:spcAft>
              <a:buNone/>
            </a:pPr>
            <a:r>
              <a:rPr i="1" lang="en">
                <a:latin typeface="Lato"/>
                <a:ea typeface="Lato"/>
                <a:cs typeface="Lato"/>
                <a:sym typeface="Lato"/>
              </a:rPr>
              <a:t>• "What about the Inquiry Circle process is going well for you</a:t>
            </a:r>
            <a:r>
              <a:rPr i="1" lang="en">
                <a:solidFill>
                  <a:srgbClr val="000000"/>
                </a:solidFill>
                <a:latin typeface="Lato"/>
                <a:ea typeface="Lato"/>
                <a:cs typeface="Lato"/>
                <a:sym typeface="Lato"/>
              </a:rPr>
              <a:t>?</a:t>
            </a:r>
            <a:r>
              <a:rPr i="1" lang="en">
                <a:latin typeface="Lato"/>
                <a:ea typeface="Lato"/>
                <a:cs typeface="Lato"/>
                <a:sym typeface="Lato"/>
              </a:rPr>
              <a:t>"</a:t>
            </a:r>
            <a:endParaRPr i="1">
              <a:solidFill>
                <a:srgbClr val="000000"/>
              </a:solidFill>
              <a:latin typeface="Lato"/>
              <a:ea typeface="Lato"/>
              <a:cs typeface="Lato"/>
              <a:sym typeface="Lato"/>
            </a:endParaRPr>
          </a:p>
          <a:p>
            <a:pPr indent="0" lvl="0" marL="114300" rtl="0" algn="l">
              <a:lnSpc>
                <a:spcPct val="115000"/>
              </a:lnSpc>
              <a:spcBef>
                <a:spcPts val="0"/>
              </a:spcBef>
              <a:spcAft>
                <a:spcPts val="0"/>
              </a:spcAft>
              <a:buNone/>
            </a:pPr>
            <a:r>
              <a:rPr i="1" lang="en">
                <a:solidFill>
                  <a:srgbClr val="000000"/>
                </a:solidFill>
                <a:latin typeface="Lato"/>
                <a:ea typeface="Lato"/>
                <a:cs typeface="Lato"/>
                <a:sym typeface="Lato"/>
              </a:rPr>
              <a:t>• "</a:t>
            </a:r>
            <a:r>
              <a:rPr i="1" lang="en">
                <a:latin typeface="Lato"/>
                <a:ea typeface="Lato"/>
                <a:cs typeface="Lato"/>
                <a:sym typeface="Lato"/>
              </a:rPr>
              <a:t>What about the Inquiry Circle process might be improved, or make it even safer for you</a:t>
            </a:r>
            <a:r>
              <a:rPr i="1" lang="en">
                <a:solidFill>
                  <a:srgbClr val="000000"/>
                </a:solidFill>
                <a:latin typeface="Lato"/>
                <a:ea typeface="Lato"/>
                <a:cs typeface="Lato"/>
                <a:sym typeface="Lato"/>
              </a:rPr>
              <a:t>?</a:t>
            </a:r>
            <a:r>
              <a:rPr i="1" lang="en">
                <a:latin typeface="Lato"/>
                <a:ea typeface="Lato"/>
                <a:cs typeface="Lato"/>
                <a:sym typeface="Lato"/>
              </a:rPr>
              <a:t>"</a:t>
            </a:r>
            <a:endParaRPr i="1">
              <a:solidFill>
                <a:srgbClr val="000000"/>
              </a:solidFill>
              <a:latin typeface="Lato"/>
              <a:ea typeface="Lato"/>
              <a:cs typeface="Lato"/>
              <a:sym typeface="Lato"/>
            </a:endParaRPr>
          </a:p>
          <a:p>
            <a:pPr indent="0" lvl="0" marL="114300" rtl="0" algn="l">
              <a:lnSpc>
                <a:spcPct val="115000"/>
              </a:lnSpc>
              <a:spcBef>
                <a:spcPts val="0"/>
              </a:spcBef>
              <a:spcAft>
                <a:spcPts val="0"/>
              </a:spcAft>
              <a:buNone/>
            </a:pPr>
            <a:r>
              <a:rPr i="1" lang="en">
                <a:solidFill>
                  <a:srgbClr val="000000"/>
                </a:solidFill>
                <a:latin typeface="Lato"/>
                <a:ea typeface="Lato"/>
                <a:cs typeface="Lato"/>
                <a:sym typeface="Lato"/>
              </a:rPr>
              <a:t>• "We </a:t>
            </a:r>
            <a:r>
              <a:rPr i="1" lang="en">
                <a:latin typeface="Lato"/>
                <a:ea typeface="Lato"/>
                <a:cs typeface="Lato"/>
                <a:sym typeface="Lato"/>
              </a:rPr>
              <a:t>e</a:t>
            </a:r>
            <a:r>
              <a:rPr i="1" lang="en">
                <a:solidFill>
                  <a:srgbClr val="000000"/>
                </a:solidFill>
                <a:latin typeface="Lato"/>
                <a:ea typeface="Lato"/>
                <a:cs typeface="Lato"/>
                <a:sym typeface="Lato"/>
              </a:rPr>
              <a:t>ncourage a </a:t>
            </a:r>
            <a:r>
              <a:rPr i="1" lang="en">
                <a:latin typeface="Lato"/>
                <a:ea typeface="Lato"/>
                <a:cs typeface="Lato"/>
                <a:sym typeface="Lato"/>
              </a:rPr>
              <a:t>regular </a:t>
            </a:r>
            <a:r>
              <a:rPr i="1" lang="en">
                <a:solidFill>
                  <a:srgbClr val="000000"/>
                </a:solidFill>
                <a:latin typeface="Lato"/>
                <a:ea typeface="Lato"/>
                <a:cs typeface="Lato"/>
                <a:sym typeface="Lato"/>
              </a:rPr>
              <a:t> rotation of facilitati</a:t>
            </a:r>
            <a:r>
              <a:rPr i="1" lang="en">
                <a:latin typeface="Lato"/>
                <a:ea typeface="Lato"/>
                <a:cs typeface="Lato"/>
                <a:sym typeface="Lato"/>
              </a:rPr>
              <a:t>on</a:t>
            </a:r>
            <a:r>
              <a:rPr i="1" lang="en">
                <a:solidFill>
                  <a:srgbClr val="000000"/>
                </a:solidFill>
                <a:latin typeface="Lato"/>
                <a:ea typeface="Lato"/>
                <a:cs typeface="Lato"/>
                <a:sym typeface="Lato"/>
              </a:rPr>
              <a:t>. A co-host can always </a:t>
            </a:r>
            <a:r>
              <a:rPr i="1" lang="en">
                <a:latin typeface="Lato"/>
                <a:ea typeface="Lato"/>
                <a:cs typeface="Lato"/>
                <a:sym typeface="Lato"/>
              </a:rPr>
              <a:t>help share screen.</a:t>
            </a:r>
            <a:r>
              <a:rPr i="1" lang="en" sz="1500">
                <a:latin typeface="Lato"/>
                <a:ea typeface="Lato"/>
                <a:cs typeface="Lato"/>
                <a:sym typeface="Lato"/>
              </a:rPr>
              <a:t>"</a:t>
            </a:r>
            <a:endParaRPr i="1" sz="1500">
              <a:solidFill>
                <a:srgbClr val="000000"/>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98" name="Shape 298"/>
        <p:cNvGrpSpPr/>
        <p:nvPr/>
      </p:nvGrpSpPr>
      <p:grpSpPr>
        <a:xfrm>
          <a:off x="0" y="0"/>
          <a:ext cx="0" cy="0"/>
          <a:chOff x="0" y="0"/>
          <a:chExt cx="0" cy="0"/>
        </a:xfrm>
      </p:grpSpPr>
      <p:pic>
        <p:nvPicPr>
          <p:cNvPr id="299" name="Google Shape;299;p46"/>
          <p:cNvPicPr preferRelativeResize="0"/>
          <p:nvPr/>
        </p:nvPicPr>
        <p:blipFill>
          <a:blip r:embed="rId3">
            <a:alphaModFix/>
          </a:blip>
          <a:stretch>
            <a:fillRect/>
          </a:stretch>
        </p:blipFill>
        <p:spPr>
          <a:xfrm>
            <a:off x="51100" y="72931"/>
            <a:ext cx="1102839" cy="1101699"/>
          </a:xfrm>
          <a:prstGeom prst="rect">
            <a:avLst/>
          </a:prstGeom>
          <a:noFill/>
          <a:ln>
            <a:noFill/>
          </a:ln>
          <a:effectLst>
            <a:reflection blurRad="0" dir="5400000" dist="38100" endA="0" endPos="30000" fadeDir="5400012" kx="0" rotWithShape="0" algn="bl" stPos="0" sy="-100000" ky="0"/>
          </a:effectLst>
        </p:spPr>
      </p:pic>
      <p:pic>
        <p:nvPicPr>
          <p:cNvPr id="300" name="Google Shape;300;p46"/>
          <p:cNvPicPr preferRelativeResize="0"/>
          <p:nvPr/>
        </p:nvPicPr>
        <p:blipFill>
          <a:blip r:embed="rId3">
            <a:alphaModFix/>
          </a:blip>
          <a:stretch>
            <a:fillRect/>
          </a:stretch>
        </p:blipFill>
        <p:spPr>
          <a:xfrm>
            <a:off x="7966550" y="66881"/>
            <a:ext cx="1102839" cy="1101699"/>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pic>
      <p:pic>
        <p:nvPicPr>
          <p:cNvPr id="301" name="Google Shape;301;p46"/>
          <p:cNvPicPr preferRelativeResize="0"/>
          <p:nvPr/>
        </p:nvPicPr>
        <p:blipFill>
          <a:blip r:embed="rId4">
            <a:alphaModFix amt="40000"/>
          </a:blip>
          <a:stretch>
            <a:fillRect/>
          </a:stretch>
        </p:blipFill>
        <p:spPr>
          <a:xfrm>
            <a:off x="8533150" y="5482766"/>
            <a:ext cx="610850" cy="1244644"/>
          </a:xfrm>
          <a:prstGeom prst="rect">
            <a:avLst/>
          </a:prstGeom>
          <a:noFill/>
          <a:ln>
            <a:noFill/>
          </a:ln>
        </p:spPr>
      </p:pic>
      <p:pic>
        <p:nvPicPr>
          <p:cNvPr id="302" name="Google Shape;302;p46"/>
          <p:cNvPicPr preferRelativeResize="0"/>
          <p:nvPr/>
        </p:nvPicPr>
        <p:blipFill>
          <a:blip r:embed="rId5">
            <a:alphaModFix amt="40000"/>
          </a:blip>
          <a:stretch>
            <a:fillRect/>
          </a:stretch>
        </p:blipFill>
        <p:spPr>
          <a:xfrm>
            <a:off x="0" y="0"/>
            <a:ext cx="451335" cy="469800"/>
          </a:xfrm>
          <a:prstGeom prst="rect">
            <a:avLst/>
          </a:prstGeom>
          <a:noFill/>
          <a:ln>
            <a:noFill/>
          </a:ln>
        </p:spPr>
      </p:pic>
      <p:sp>
        <p:nvSpPr>
          <p:cNvPr id="303" name="Google Shape;303;p46"/>
          <p:cNvSpPr txBox="1"/>
          <p:nvPr>
            <p:ph idx="4294967295" type="ctrTitle"/>
          </p:nvPr>
        </p:nvSpPr>
        <p:spPr>
          <a:xfrm>
            <a:off x="1372200" y="268225"/>
            <a:ext cx="6388200" cy="699000"/>
          </a:xfrm>
          <a:prstGeom prst="rect">
            <a:avLst/>
          </a:prstGeom>
          <a:noFill/>
          <a:ln>
            <a:noFill/>
          </a:ln>
        </p:spPr>
        <p:txBody>
          <a:bodyPr anchorCtr="0" anchor="b" bIns="34275" lIns="68575" spcFirstLastPara="1" rIns="68575" wrap="square" tIns="34275">
            <a:noAutofit/>
          </a:bodyPr>
          <a:lstStyle/>
          <a:p>
            <a:pPr indent="0" lvl="0" marL="0" rtl="0" algn="ctr">
              <a:spcBef>
                <a:spcPts val="0"/>
              </a:spcBef>
              <a:spcAft>
                <a:spcPts val="0"/>
              </a:spcAft>
              <a:buClr>
                <a:schemeClr val="accent1"/>
              </a:buClr>
              <a:buSzPts val="4100"/>
              <a:buFont typeface="Calibri"/>
              <a:buNone/>
            </a:pPr>
            <a:r>
              <a:rPr i="1" lang="en" sz="2800">
                <a:solidFill>
                  <a:srgbClr val="90C226"/>
                </a:solidFill>
                <a:latin typeface="Lora"/>
                <a:ea typeface="Lora"/>
                <a:cs typeface="Lora"/>
                <a:sym typeface="Lora"/>
              </a:rPr>
              <a:t>[Inquiry Circle]</a:t>
            </a:r>
            <a:r>
              <a:rPr i="1" lang="en" sz="3600">
                <a:solidFill>
                  <a:srgbClr val="90C226"/>
                </a:solidFill>
                <a:latin typeface="Lora"/>
                <a:ea typeface="Lora"/>
                <a:cs typeface="Lora"/>
                <a:sym typeface="Lora"/>
              </a:rPr>
              <a:t> Core Guidelines</a:t>
            </a:r>
            <a:r>
              <a:rPr i="1" lang="en" sz="4100">
                <a:solidFill>
                  <a:srgbClr val="90C226"/>
                </a:solidFill>
                <a:latin typeface="Lora"/>
                <a:ea typeface="Lora"/>
                <a:cs typeface="Lora"/>
                <a:sym typeface="Lora"/>
              </a:rPr>
              <a:t> </a:t>
            </a:r>
            <a:endParaRPr i="1" sz="1000">
              <a:solidFill>
                <a:srgbClr val="B7B7B7"/>
              </a:solidFill>
              <a:latin typeface="Lora"/>
              <a:ea typeface="Lora"/>
              <a:cs typeface="Lora"/>
              <a:sym typeface="Lora"/>
            </a:endParaRPr>
          </a:p>
        </p:txBody>
      </p:sp>
      <p:sp>
        <p:nvSpPr>
          <p:cNvPr id="304" name="Google Shape;304;p46"/>
          <p:cNvSpPr txBox="1"/>
          <p:nvPr/>
        </p:nvSpPr>
        <p:spPr>
          <a:xfrm>
            <a:off x="1809049" y="6140450"/>
            <a:ext cx="7056000" cy="492600"/>
          </a:xfrm>
          <a:prstGeom prst="rect">
            <a:avLst/>
          </a:prstGeom>
          <a:noFill/>
          <a:ln>
            <a:noFill/>
          </a:ln>
        </p:spPr>
        <p:txBody>
          <a:bodyPr anchorCtr="0" anchor="t" bIns="91425" lIns="91425" spcFirstLastPara="1" rIns="91425" wrap="square" tIns="91425">
            <a:spAutoFit/>
          </a:bodyPr>
          <a:lstStyle/>
          <a:p>
            <a:pPr indent="0" lvl="0" marL="0" marR="381388" rtl="0" algn="r">
              <a:spcBef>
                <a:spcPts val="0"/>
              </a:spcBef>
              <a:spcAft>
                <a:spcPts val="0"/>
              </a:spcAft>
              <a:buNone/>
            </a:pPr>
            <a:r>
              <a:rPr i="1" lang="en" sz="1700">
                <a:solidFill>
                  <a:srgbClr val="B7B7B7"/>
                </a:solidFill>
                <a:latin typeface="Lora"/>
                <a:ea typeface="Lora"/>
                <a:cs typeface="Lora"/>
                <a:sym typeface="Lora"/>
              </a:rPr>
              <a:t>(share screen</a:t>
            </a:r>
            <a:r>
              <a:rPr i="1" lang="en" sz="1700">
                <a:solidFill>
                  <a:srgbClr val="B7B7B7"/>
                </a:solidFill>
                <a:latin typeface="Lora"/>
                <a:ea typeface="Lora"/>
                <a:cs typeface="Lora"/>
                <a:sym typeface="Lora"/>
              </a:rPr>
              <a:t>: </a:t>
            </a:r>
            <a:r>
              <a:rPr i="1" lang="en" sz="1700" u="sng">
                <a:solidFill>
                  <a:schemeClr val="dk2"/>
                </a:solidFill>
                <a:latin typeface="Lora"/>
                <a:ea typeface="Lora"/>
                <a:cs typeface="Lora"/>
                <a:sym typeface="Lora"/>
                <a:hlinkClick r:id="rId6">
                  <a:extLst>
                    <a:ext uri="{A12FA001-AC4F-418D-AE19-62706E023703}">
                      <ahyp:hlinkClr val="tx"/>
                    </a:ext>
                  </a:extLst>
                </a:hlinkClick>
              </a:rPr>
              <a:t>http://</a:t>
            </a:r>
            <a:r>
              <a:rPr b="1" i="1" lang="en" sz="2000" u="sng">
                <a:solidFill>
                  <a:srgbClr val="90C226"/>
                </a:solidFill>
                <a:latin typeface="Lora"/>
                <a:ea typeface="Lora"/>
                <a:cs typeface="Lora"/>
                <a:sym typeface="Lora"/>
                <a:hlinkClick r:id="rId7">
                  <a:extLst>
                    <a:ext uri="{A12FA001-AC4F-418D-AE19-62706E023703}">
                      <ahyp:hlinkClr val="tx"/>
                    </a:ext>
                  </a:extLst>
                </a:hlinkClick>
              </a:rPr>
              <a:t>guidelines</a:t>
            </a:r>
            <a:r>
              <a:rPr i="1" lang="en" sz="1700" u="sng">
                <a:solidFill>
                  <a:schemeClr val="dk2"/>
                </a:solidFill>
                <a:latin typeface="Lora"/>
                <a:ea typeface="Lora"/>
                <a:cs typeface="Lora"/>
                <a:sym typeface="Lora"/>
                <a:hlinkClick r:id="rId8">
                  <a:extLst>
                    <a:ext uri="{A12FA001-AC4F-418D-AE19-62706E023703}">
                      <ahyp:hlinkClr val="tx"/>
                    </a:ext>
                  </a:extLst>
                </a:hlinkClick>
              </a:rPr>
              <a:t>.rd.rocks</a:t>
            </a:r>
            <a:r>
              <a:rPr i="1" lang="en" sz="1700">
                <a:solidFill>
                  <a:schemeClr val="dk2"/>
                </a:solidFill>
                <a:latin typeface="Lora"/>
                <a:ea typeface="Lora"/>
                <a:cs typeface="Lora"/>
                <a:sym typeface="Lora"/>
              </a:rPr>
              <a:t> )</a:t>
            </a:r>
            <a:endParaRPr sz="1600">
              <a:solidFill>
                <a:schemeClr val="dk2"/>
              </a:solidFill>
            </a:endParaRPr>
          </a:p>
        </p:txBody>
      </p:sp>
      <p:sp>
        <p:nvSpPr>
          <p:cNvPr id="305" name="Google Shape;305;p46"/>
          <p:cNvSpPr txBox="1"/>
          <p:nvPr>
            <p:ph idx="1" type="body"/>
          </p:nvPr>
        </p:nvSpPr>
        <p:spPr>
          <a:xfrm>
            <a:off x="35100" y="935250"/>
            <a:ext cx="9062400" cy="49875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i="1" lang="en" sz="1300">
                <a:latin typeface="Lato"/>
                <a:ea typeface="Lato"/>
                <a:cs typeface="Lato"/>
                <a:sym typeface="Lato"/>
              </a:rPr>
              <a:t>for Peacekeeping and Supportive Healing Spaces</a:t>
            </a:r>
            <a:endParaRPr i="1" sz="1300">
              <a:latin typeface="Lato"/>
              <a:ea typeface="Lato"/>
              <a:cs typeface="Lato"/>
              <a:sym typeface="Lato"/>
            </a:endParaRPr>
          </a:p>
          <a:p>
            <a:pPr indent="0" lvl="0" marL="457200" rtl="0" algn="ctr">
              <a:spcBef>
                <a:spcPts val="0"/>
              </a:spcBef>
              <a:spcAft>
                <a:spcPts val="0"/>
              </a:spcAft>
              <a:buNone/>
            </a:pPr>
            <a:r>
              <a:t/>
            </a:r>
            <a:endParaRPr i="1" sz="1300">
              <a:latin typeface="Lato"/>
              <a:ea typeface="Lato"/>
              <a:cs typeface="Lato"/>
              <a:sym typeface="Lato"/>
            </a:endParaRPr>
          </a:p>
          <a:p>
            <a:pPr indent="-330200" lvl="0" marL="457200" rtl="0" algn="l">
              <a:spcBef>
                <a:spcPts val="0"/>
              </a:spcBef>
              <a:spcAft>
                <a:spcPts val="0"/>
              </a:spcAft>
              <a:buClr>
                <a:srgbClr val="6AA84F"/>
              </a:buClr>
              <a:buSzPts val="1600"/>
              <a:buFont typeface="Lato"/>
              <a:buAutoNum type="alphaLcPeriod"/>
            </a:pPr>
            <a:r>
              <a:rPr b="1" lang="en" sz="1600">
                <a:latin typeface="Lato"/>
                <a:ea typeface="Lato"/>
                <a:cs typeface="Lato"/>
                <a:sym typeface="Lato"/>
              </a:rPr>
              <a:t>Assume Goodwill: </a:t>
            </a:r>
            <a:r>
              <a:rPr lang="en" sz="1600">
                <a:latin typeface="Lato"/>
                <a:ea typeface="Lato"/>
                <a:cs typeface="Lato"/>
                <a:sym typeface="Lato"/>
              </a:rPr>
              <a:t>We assume that harm comes from a place of pain, fear, and confusion—</a:t>
            </a:r>
            <a:r>
              <a:rPr i="1" lang="en" sz="1600">
                <a:latin typeface="Lato"/>
                <a:ea typeface="Lato"/>
                <a:cs typeface="Lato"/>
                <a:sym typeface="Lato"/>
              </a:rPr>
              <a:t>all of us are unskillful at times.</a:t>
            </a:r>
            <a:endParaRPr i="1" sz="1600">
              <a:latin typeface="Lato"/>
              <a:ea typeface="Lato"/>
              <a:cs typeface="Lato"/>
              <a:sym typeface="Lato"/>
            </a:endParaRPr>
          </a:p>
          <a:p>
            <a:pPr indent="-330200" lvl="0" marL="457200" rtl="0" algn="l">
              <a:spcBef>
                <a:spcPts val="1000"/>
              </a:spcBef>
              <a:spcAft>
                <a:spcPts val="0"/>
              </a:spcAft>
              <a:buClr>
                <a:srgbClr val="6AA84F"/>
              </a:buClr>
              <a:buSzPts val="1600"/>
              <a:buFont typeface="Lato"/>
              <a:buAutoNum type="alphaLcPeriod"/>
            </a:pPr>
            <a:r>
              <a:rPr b="1" lang="en" sz="1600">
                <a:latin typeface="Lato"/>
                <a:ea typeface="Lato"/>
                <a:cs typeface="Lato"/>
                <a:sym typeface="Lato"/>
              </a:rPr>
              <a:t>Benevolence &amp; Confidentiality: </a:t>
            </a:r>
            <a:r>
              <a:rPr lang="en" sz="1600">
                <a:latin typeface="Lato"/>
                <a:ea typeface="Lato"/>
                <a:cs typeface="Lato"/>
                <a:sym typeface="Lato"/>
              </a:rPr>
              <a:t>We listen deeply with compassion—</a:t>
            </a:r>
            <a:r>
              <a:rPr i="1" lang="en" sz="1600">
                <a:latin typeface="Lato"/>
                <a:ea typeface="Lato"/>
                <a:cs typeface="Lato"/>
                <a:sym typeface="Lato"/>
              </a:rPr>
              <a:t>we don't judge, shame, criticize, nor gossip</a:t>
            </a:r>
            <a:r>
              <a:rPr lang="en" sz="1600">
                <a:latin typeface="Lato"/>
                <a:ea typeface="Lato"/>
                <a:cs typeface="Lato"/>
                <a:sym typeface="Lato"/>
              </a:rPr>
              <a:t>.</a:t>
            </a:r>
            <a:endParaRPr sz="1600">
              <a:latin typeface="Lato"/>
              <a:ea typeface="Lato"/>
              <a:cs typeface="Lato"/>
              <a:sym typeface="Lato"/>
            </a:endParaRPr>
          </a:p>
          <a:p>
            <a:pPr indent="-330200" lvl="0" marL="457200" rtl="0" algn="l">
              <a:spcBef>
                <a:spcPts val="1000"/>
              </a:spcBef>
              <a:spcAft>
                <a:spcPts val="0"/>
              </a:spcAft>
              <a:buClr>
                <a:srgbClr val="6AA84F"/>
              </a:buClr>
              <a:buSzPts val="1600"/>
              <a:buFont typeface="Lato"/>
              <a:buAutoNum type="alphaLcPeriod"/>
            </a:pPr>
            <a:r>
              <a:rPr b="1" lang="en" sz="1600">
                <a:latin typeface="Lato"/>
                <a:ea typeface="Lato"/>
                <a:cs typeface="Lato"/>
                <a:sym typeface="Lato"/>
              </a:rPr>
              <a:t>Connection:</a:t>
            </a:r>
            <a:r>
              <a:rPr lang="en" sz="1600">
                <a:latin typeface="Lato"/>
                <a:ea typeface="Lato"/>
                <a:cs typeface="Lato"/>
                <a:sym typeface="Lato"/>
              </a:rPr>
              <a:t> We share on our addictions and mutually support one another.</a:t>
            </a:r>
            <a:endParaRPr sz="1600">
              <a:latin typeface="Lato"/>
              <a:ea typeface="Lato"/>
              <a:cs typeface="Lato"/>
              <a:sym typeface="Lato"/>
            </a:endParaRPr>
          </a:p>
          <a:p>
            <a:pPr indent="-330200" lvl="0" marL="457200" marR="0" rtl="0" algn="l">
              <a:spcBef>
                <a:spcPts val="1000"/>
              </a:spcBef>
              <a:spcAft>
                <a:spcPts val="0"/>
              </a:spcAft>
              <a:buClr>
                <a:srgbClr val="6AA84F"/>
              </a:buClr>
              <a:buSzPts val="1600"/>
              <a:buFont typeface="Lato"/>
              <a:buAutoNum type="alphaLcPeriod"/>
            </a:pPr>
            <a:r>
              <a:rPr b="1" lang="en" sz="1600">
                <a:latin typeface="Lato"/>
                <a:ea typeface="Lato"/>
                <a:cs typeface="Lato"/>
                <a:sym typeface="Lato"/>
              </a:rPr>
              <a:t>Detachment: </a:t>
            </a:r>
            <a:r>
              <a:rPr lang="en" sz="1600">
                <a:latin typeface="Lato"/>
                <a:ea typeface="Lato"/>
                <a:cs typeface="Lato"/>
                <a:sym typeface="Lato"/>
              </a:rPr>
              <a:t>We ask for consent before offering suggestions, and "no" is OK for an answer.</a:t>
            </a:r>
            <a:endParaRPr i="1" sz="1600">
              <a:latin typeface="Lato"/>
              <a:ea typeface="Lato"/>
              <a:cs typeface="Lato"/>
              <a:sym typeface="Lato"/>
            </a:endParaRPr>
          </a:p>
          <a:p>
            <a:pPr indent="-330200" lvl="0" marL="457200" rtl="0" algn="l">
              <a:spcBef>
                <a:spcPts val="1000"/>
              </a:spcBef>
              <a:spcAft>
                <a:spcPts val="0"/>
              </a:spcAft>
              <a:buClr>
                <a:srgbClr val="6AA84F"/>
              </a:buClr>
              <a:buSzPts val="1600"/>
              <a:buFont typeface="Lato"/>
              <a:buAutoNum type="alphaLcPeriod"/>
            </a:pPr>
            <a:r>
              <a:rPr b="1" lang="en" sz="1600">
                <a:latin typeface="Lato"/>
                <a:ea typeface="Lato"/>
                <a:cs typeface="Lato"/>
                <a:sym typeface="Lato"/>
              </a:rPr>
              <a:t>Equality: </a:t>
            </a:r>
            <a:r>
              <a:rPr lang="en" sz="1600">
                <a:latin typeface="Lato"/>
                <a:ea typeface="Lato"/>
                <a:cs typeface="Lato"/>
                <a:sym typeface="Lato"/>
              </a:rPr>
              <a:t>As supportive </a:t>
            </a:r>
            <a:r>
              <a:rPr i="1" lang="en" sz="1600">
                <a:latin typeface="Lato"/>
                <a:ea typeface="Lato"/>
                <a:cs typeface="Lato"/>
                <a:sym typeface="Lato"/>
              </a:rPr>
              <a:t>equals</a:t>
            </a:r>
            <a:r>
              <a:rPr lang="en" sz="1600">
                <a:latin typeface="Lato"/>
                <a:ea typeface="Lato"/>
                <a:cs typeface="Lato"/>
                <a:sym typeface="Lato"/>
              </a:rPr>
              <a:t>, we hold space for healing &amp; validating.</a:t>
            </a:r>
            <a:endParaRPr sz="1600">
              <a:latin typeface="Lato"/>
              <a:ea typeface="Lato"/>
              <a:cs typeface="Lato"/>
              <a:sym typeface="Lato"/>
            </a:endParaRPr>
          </a:p>
          <a:p>
            <a:pPr indent="-330200" lvl="0" marL="457200" rtl="0" algn="l">
              <a:spcBef>
                <a:spcPts val="1000"/>
              </a:spcBef>
              <a:spcAft>
                <a:spcPts val="0"/>
              </a:spcAft>
              <a:buClr>
                <a:srgbClr val="6AA84F"/>
              </a:buClr>
              <a:buSzPts val="1600"/>
              <a:buFont typeface="Lato"/>
              <a:buAutoNum type="alphaLcPeriod"/>
            </a:pPr>
            <a:r>
              <a:rPr b="1" lang="en" sz="1600">
                <a:latin typeface="Lato"/>
                <a:ea typeface="Lato"/>
                <a:cs typeface="Lato"/>
                <a:sym typeface="Lato"/>
              </a:rPr>
              <a:t>Focus: </a:t>
            </a:r>
            <a:r>
              <a:rPr lang="en" sz="1600">
                <a:latin typeface="Lato"/>
                <a:ea typeface="Lato"/>
                <a:cs typeface="Lato"/>
                <a:sym typeface="Lato"/>
              </a:rPr>
              <a:t>During sharing, we avoid "you" and focus on self-responsible "I" statements.</a:t>
            </a:r>
            <a:endParaRPr sz="1600">
              <a:latin typeface="Lato"/>
              <a:ea typeface="Lato"/>
              <a:cs typeface="Lato"/>
              <a:sym typeface="Lato"/>
            </a:endParaRPr>
          </a:p>
          <a:p>
            <a:pPr indent="-330200" lvl="0" marL="457200" rtl="0" algn="l">
              <a:spcBef>
                <a:spcPts val="1000"/>
              </a:spcBef>
              <a:spcAft>
                <a:spcPts val="0"/>
              </a:spcAft>
              <a:buClr>
                <a:srgbClr val="6AA84F"/>
              </a:buClr>
              <a:buSzPts val="1600"/>
              <a:buFont typeface="Lato"/>
              <a:buAutoNum type="alphaLcPeriod"/>
            </a:pPr>
            <a:r>
              <a:rPr b="1" lang="en" sz="1600">
                <a:latin typeface="Lato"/>
                <a:ea typeface="Lato"/>
                <a:cs typeface="Lato"/>
                <a:sym typeface="Lato"/>
              </a:rPr>
              <a:t>Generosity: </a:t>
            </a:r>
            <a:r>
              <a:rPr lang="en" sz="1600">
                <a:latin typeface="Lato"/>
                <a:ea typeface="Lato"/>
                <a:cs typeface="Lato"/>
                <a:sym typeface="Lato"/>
              </a:rPr>
              <a:t>When ready, we offer our experience to be of service.</a:t>
            </a:r>
            <a:endParaRPr sz="1600">
              <a:latin typeface="Lato"/>
              <a:ea typeface="Lato"/>
              <a:cs typeface="Lato"/>
              <a:sym typeface="Lato"/>
            </a:endParaRPr>
          </a:p>
          <a:p>
            <a:pPr indent="-330200" lvl="0" marL="457200" rtl="0" algn="l">
              <a:spcBef>
                <a:spcPts val="1000"/>
              </a:spcBef>
              <a:spcAft>
                <a:spcPts val="1000"/>
              </a:spcAft>
              <a:buClr>
                <a:srgbClr val="6AA84F"/>
              </a:buClr>
              <a:buSzPts val="1600"/>
              <a:buFont typeface="Lato"/>
              <a:buAutoNum type="alphaLcPeriod"/>
            </a:pPr>
            <a:r>
              <a:rPr b="1" lang="en" sz="1600">
                <a:latin typeface="Lato"/>
                <a:ea typeface="Lato"/>
                <a:cs typeface="Lato"/>
                <a:sym typeface="Lato"/>
              </a:rPr>
              <a:t>Honoring Intimacy</a:t>
            </a:r>
            <a:r>
              <a:rPr b="1" lang="en" sz="1600">
                <a:latin typeface="Lato"/>
                <a:ea typeface="Lato"/>
                <a:cs typeface="Lato"/>
                <a:sym typeface="Lato"/>
              </a:rPr>
              <a:t> Boundaries</a:t>
            </a:r>
            <a:r>
              <a:rPr lang="en" sz="1600">
                <a:latin typeface="Lato"/>
                <a:ea typeface="Lato"/>
                <a:cs typeface="Lato"/>
                <a:sym typeface="Lato"/>
              </a:rPr>
              <a:t>: We honor the safety of our space by not using it to form romantic relationships.</a:t>
            </a:r>
            <a:endParaRPr b="1" sz="1600">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7"/>
          <p:cNvSpPr txBox="1"/>
          <p:nvPr/>
        </p:nvSpPr>
        <p:spPr>
          <a:xfrm>
            <a:off x="348104" y="1144699"/>
            <a:ext cx="8469000" cy="5044800"/>
          </a:xfrm>
          <a:prstGeom prst="rect">
            <a:avLst/>
          </a:prstGeom>
          <a:noFill/>
          <a:ln>
            <a:noFill/>
          </a:ln>
        </p:spPr>
        <p:txBody>
          <a:bodyPr anchorCtr="0" anchor="t" bIns="34275" lIns="68575" spcFirstLastPara="1" rIns="68575" wrap="square" tIns="34275">
            <a:noAutofit/>
          </a:bodyPr>
          <a:lstStyle/>
          <a:p>
            <a:pPr indent="0" lvl="0" marL="0" rtl="0" algn="ctr">
              <a:spcBef>
                <a:spcPts val="0"/>
              </a:spcBef>
              <a:spcAft>
                <a:spcPts val="0"/>
              </a:spcAft>
              <a:buNone/>
            </a:pPr>
            <a:r>
              <a:rPr lang="en" sz="1700">
                <a:latin typeface="Lato"/>
                <a:ea typeface="Lato"/>
                <a:cs typeface="Lato"/>
                <a:sym typeface="Lato"/>
              </a:rPr>
              <a:t>Refuge does not arise in a particular place, </a:t>
            </a:r>
            <a:endParaRPr sz="1700">
              <a:latin typeface="Lato"/>
              <a:ea typeface="Lato"/>
              <a:cs typeface="Lato"/>
              <a:sym typeface="Lato"/>
            </a:endParaRPr>
          </a:p>
          <a:p>
            <a:pPr indent="0" lvl="0" marL="0" rtl="0" algn="ctr">
              <a:spcBef>
                <a:spcPts val="0"/>
              </a:spcBef>
              <a:spcAft>
                <a:spcPts val="0"/>
              </a:spcAft>
              <a:buNone/>
            </a:pPr>
            <a:r>
              <a:rPr lang="en" sz="1700">
                <a:latin typeface="Lato"/>
                <a:ea typeface="Lato"/>
                <a:cs typeface="Lato"/>
                <a:sym typeface="Lato"/>
              </a:rPr>
              <a:t>but in the space within the goodness of our hearts. </a:t>
            </a:r>
            <a:endParaRPr sz="1700">
              <a:latin typeface="Lato"/>
              <a:ea typeface="Lato"/>
              <a:cs typeface="Lato"/>
              <a:sym typeface="Lato"/>
            </a:endParaRPr>
          </a:p>
          <a:p>
            <a:pPr indent="0" lvl="0" marL="0" rtl="0" algn="ctr">
              <a:spcBef>
                <a:spcPts val="0"/>
              </a:spcBef>
              <a:spcAft>
                <a:spcPts val="0"/>
              </a:spcAft>
              <a:buNone/>
            </a:pPr>
            <a:r>
              <a:t/>
            </a:r>
            <a:endParaRPr sz="1700">
              <a:latin typeface="Lato"/>
              <a:ea typeface="Lato"/>
              <a:cs typeface="Lato"/>
              <a:sym typeface="Lato"/>
            </a:endParaRPr>
          </a:p>
          <a:p>
            <a:pPr indent="0" lvl="0" marL="0" rtl="0" algn="ctr">
              <a:spcBef>
                <a:spcPts val="0"/>
              </a:spcBef>
              <a:spcAft>
                <a:spcPts val="0"/>
              </a:spcAft>
              <a:buNone/>
            </a:pPr>
            <a:r>
              <a:rPr lang="en" sz="1700">
                <a:latin typeface="Lato"/>
                <a:ea typeface="Lato"/>
                <a:cs typeface="Lato"/>
                <a:sym typeface="Lato"/>
              </a:rPr>
              <a:t>When this space is imbued with</a:t>
            </a:r>
            <a:endParaRPr sz="1700">
              <a:latin typeface="Lato"/>
              <a:ea typeface="Lato"/>
              <a:cs typeface="Lato"/>
              <a:sym typeface="Lato"/>
            </a:endParaRPr>
          </a:p>
          <a:p>
            <a:pPr indent="0" lvl="0" marL="0" rtl="0" algn="ctr">
              <a:spcBef>
                <a:spcPts val="0"/>
              </a:spcBef>
              <a:spcAft>
                <a:spcPts val="0"/>
              </a:spcAft>
              <a:buNone/>
            </a:pPr>
            <a:r>
              <a:rPr lang="en" sz="1700">
                <a:latin typeface="Lato"/>
                <a:ea typeface="Lato"/>
                <a:cs typeface="Lato"/>
                <a:sym typeface="Lato"/>
              </a:rPr>
              <a:t>wisdom, respect, and love, we call it </a:t>
            </a:r>
            <a:r>
              <a:rPr i="1" lang="en" sz="1700">
                <a:latin typeface="Lato"/>
                <a:ea typeface="Lato"/>
                <a:cs typeface="Lato"/>
                <a:sym typeface="Lato"/>
              </a:rPr>
              <a:t>sangha</a:t>
            </a:r>
            <a:r>
              <a:rPr lang="en" sz="1700">
                <a:latin typeface="Lato"/>
                <a:ea typeface="Lato"/>
                <a:cs typeface="Lato"/>
                <a:sym typeface="Lato"/>
              </a:rPr>
              <a:t>. </a:t>
            </a:r>
            <a:endParaRPr sz="1700">
              <a:latin typeface="Lato"/>
              <a:ea typeface="Lato"/>
              <a:cs typeface="Lato"/>
              <a:sym typeface="Lato"/>
            </a:endParaRPr>
          </a:p>
          <a:p>
            <a:pPr indent="0" lvl="0" marL="0" rtl="0" algn="ctr">
              <a:spcBef>
                <a:spcPts val="0"/>
              </a:spcBef>
              <a:spcAft>
                <a:spcPts val="0"/>
              </a:spcAft>
              <a:buNone/>
            </a:pPr>
            <a:r>
              <a:t/>
            </a:r>
            <a:endParaRPr sz="1700">
              <a:latin typeface="Lato"/>
              <a:ea typeface="Lato"/>
              <a:cs typeface="Lato"/>
              <a:sym typeface="Lato"/>
            </a:endParaRPr>
          </a:p>
          <a:p>
            <a:pPr indent="0" lvl="0" marL="0" rtl="0" algn="ctr">
              <a:spcBef>
                <a:spcPts val="0"/>
              </a:spcBef>
              <a:spcAft>
                <a:spcPts val="0"/>
              </a:spcAft>
              <a:buNone/>
            </a:pPr>
            <a:r>
              <a:rPr lang="en" sz="1700">
                <a:latin typeface="Lato"/>
                <a:ea typeface="Lato"/>
                <a:cs typeface="Lato"/>
                <a:sym typeface="Lato"/>
              </a:rPr>
              <a:t>We hope that the pain of addiction, trauma, and feeling “apart” </a:t>
            </a:r>
            <a:endParaRPr sz="1700">
              <a:latin typeface="Lato"/>
              <a:ea typeface="Lato"/>
              <a:cs typeface="Lato"/>
              <a:sym typeface="Lato"/>
            </a:endParaRPr>
          </a:p>
          <a:p>
            <a:pPr indent="0" lvl="0" marL="0" rtl="0" algn="ctr">
              <a:spcBef>
                <a:spcPts val="0"/>
              </a:spcBef>
              <a:spcAft>
                <a:spcPts val="0"/>
              </a:spcAft>
              <a:buNone/>
            </a:pPr>
            <a:r>
              <a:rPr lang="en" sz="1700">
                <a:latin typeface="Lato"/>
                <a:ea typeface="Lato"/>
                <a:cs typeface="Lato"/>
                <a:sym typeface="Lato"/>
              </a:rPr>
              <a:t>actually </a:t>
            </a:r>
            <a:r>
              <a:rPr i="1" lang="en" sz="1700">
                <a:latin typeface="Lato"/>
                <a:ea typeface="Lato"/>
                <a:cs typeface="Lato"/>
                <a:sym typeface="Lato"/>
              </a:rPr>
              <a:t>leads us back toward the heart</a:t>
            </a:r>
            <a:r>
              <a:rPr lang="en" sz="1700">
                <a:latin typeface="Lato"/>
                <a:ea typeface="Lato"/>
                <a:cs typeface="Lato"/>
                <a:sym typeface="Lato"/>
              </a:rPr>
              <a:t> </a:t>
            </a:r>
            <a:endParaRPr sz="1700">
              <a:latin typeface="Lato"/>
              <a:ea typeface="Lato"/>
              <a:cs typeface="Lato"/>
              <a:sym typeface="Lato"/>
            </a:endParaRPr>
          </a:p>
          <a:p>
            <a:pPr indent="0" lvl="0" marL="0" rtl="0" algn="ctr">
              <a:spcBef>
                <a:spcPts val="0"/>
              </a:spcBef>
              <a:spcAft>
                <a:spcPts val="0"/>
              </a:spcAft>
              <a:buNone/>
            </a:pPr>
            <a:r>
              <a:rPr lang="en" sz="1700">
                <a:latin typeface="Lato"/>
                <a:ea typeface="Lato"/>
                <a:cs typeface="Lato"/>
                <a:sym typeface="Lato"/>
              </a:rPr>
              <a:t>and that we might understand </a:t>
            </a:r>
            <a:endParaRPr sz="1700">
              <a:latin typeface="Lato"/>
              <a:ea typeface="Lato"/>
              <a:cs typeface="Lato"/>
              <a:sym typeface="Lato"/>
            </a:endParaRPr>
          </a:p>
          <a:p>
            <a:pPr indent="0" lvl="0" marL="0" rtl="0" algn="ctr">
              <a:spcBef>
                <a:spcPts val="0"/>
              </a:spcBef>
              <a:spcAft>
                <a:spcPts val="0"/>
              </a:spcAft>
              <a:buNone/>
            </a:pPr>
            <a:r>
              <a:rPr lang="en" sz="1700">
                <a:latin typeface="Lato"/>
                <a:ea typeface="Lato"/>
                <a:cs typeface="Lato"/>
                <a:sym typeface="Lato"/>
              </a:rPr>
              <a:t>compassion, wisdom, and change ever more deeply. </a:t>
            </a:r>
            <a:endParaRPr sz="1700">
              <a:latin typeface="Lato"/>
              <a:ea typeface="Lato"/>
              <a:cs typeface="Lato"/>
              <a:sym typeface="Lato"/>
            </a:endParaRPr>
          </a:p>
          <a:p>
            <a:pPr indent="0" lvl="0" marL="0" rtl="0" algn="ctr">
              <a:spcBef>
                <a:spcPts val="0"/>
              </a:spcBef>
              <a:spcAft>
                <a:spcPts val="0"/>
              </a:spcAft>
              <a:buNone/>
            </a:pPr>
            <a:r>
              <a:t/>
            </a:r>
            <a:endParaRPr sz="1700">
              <a:latin typeface="Lato"/>
              <a:ea typeface="Lato"/>
              <a:cs typeface="Lato"/>
              <a:sym typeface="Lato"/>
            </a:endParaRPr>
          </a:p>
          <a:p>
            <a:pPr indent="0" lvl="0" marL="0" rtl="0" algn="ctr">
              <a:spcBef>
                <a:spcPts val="0"/>
              </a:spcBef>
              <a:spcAft>
                <a:spcPts val="0"/>
              </a:spcAft>
              <a:buNone/>
            </a:pPr>
            <a:r>
              <a:rPr lang="en" sz="1700">
                <a:latin typeface="Lato"/>
                <a:ea typeface="Lato"/>
                <a:cs typeface="Lato"/>
                <a:sym typeface="Lato"/>
              </a:rPr>
              <a:t>As we have learned from practice, </a:t>
            </a:r>
            <a:endParaRPr sz="1700">
              <a:latin typeface="Lato"/>
              <a:ea typeface="Lato"/>
              <a:cs typeface="Lato"/>
              <a:sym typeface="Lato"/>
            </a:endParaRPr>
          </a:p>
          <a:p>
            <a:pPr indent="0" lvl="0" marL="0" rtl="0" algn="ctr">
              <a:spcBef>
                <a:spcPts val="0"/>
              </a:spcBef>
              <a:spcAft>
                <a:spcPts val="0"/>
              </a:spcAft>
              <a:buNone/>
            </a:pPr>
            <a:r>
              <a:rPr i="1" lang="en" sz="1700">
                <a:latin typeface="Lato"/>
                <a:ea typeface="Lato"/>
                <a:cs typeface="Lato"/>
                <a:sym typeface="Lato"/>
              </a:rPr>
              <a:t>great pain</a:t>
            </a:r>
            <a:r>
              <a:rPr lang="en" sz="1700">
                <a:latin typeface="Lato"/>
                <a:ea typeface="Lato"/>
                <a:cs typeface="Lato"/>
                <a:sym typeface="Lato"/>
              </a:rPr>
              <a:t> </a:t>
            </a:r>
            <a:r>
              <a:rPr i="1" lang="en" sz="1700">
                <a:latin typeface="Lato"/>
                <a:ea typeface="Lato"/>
                <a:cs typeface="Lato"/>
                <a:sym typeface="Lato"/>
              </a:rPr>
              <a:t>does not erase goodness</a:t>
            </a:r>
            <a:r>
              <a:rPr lang="en" sz="1700">
                <a:latin typeface="Lato"/>
                <a:ea typeface="Lato"/>
                <a:cs typeface="Lato"/>
                <a:sym typeface="Lato"/>
              </a:rPr>
              <a:t>, but in fact informs it.</a:t>
            </a:r>
            <a:endParaRPr sz="1700">
              <a:latin typeface="Lato"/>
              <a:ea typeface="Lato"/>
              <a:cs typeface="Lato"/>
              <a:sym typeface="Lato"/>
            </a:endParaRPr>
          </a:p>
          <a:p>
            <a:pPr indent="0" lvl="0" marL="0" rtl="0" algn="ctr">
              <a:spcBef>
                <a:spcPts val="0"/>
              </a:spcBef>
              <a:spcAft>
                <a:spcPts val="0"/>
              </a:spcAft>
              <a:buNone/>
            </a:pPr>
            <a:r>
              <a:t/>
            </a:r>
            <a:endParaRPr sz="1700">
              <a:latin typeface="Lato"/>
              <a:ea typeface="Lato"/>
              <a:cs typeface="Lato"/>
              <a:sym typeface="Lato"/>
            </a:endParaRPr>
          </a:p>
          <a:p>
            <a:pPr indent="0" lvl="0" marL="0" rtl="0" algn="ctr">
              <a:spcBef>
                <a:spcPts val="0"/>
              </a:spcBef>
              <a:spcAft>
                <a:spcPts val="0"/>
              </a:spcAft>
              <a:buNone/>
            </a:pPr>
            <a:r>
              <a:rPr lang="en" sz="1700">
                <a:latin typeface="Lato"/>
                <a:ea typeface="Lato"/>
                <a:cs typeface="Lato"/>
                <a:sym typeface="Lato"/>
              </a:rPr>
              <a:t>May we make the best use of our practice, </a:t>
            </a:r>
            <a:endParaRPr sz="1700">
              <a:latin typeface="Lato"/>
              <a:ea typeface="Lato"/>
              <a:cs typeface="Lato"/>
              <a:sym typeface="Lato"/>
            </a:endParaRPr>
          </a:p>
          <a:p>
            <a:pPr indent="0" lvl="0" marL="0" rtl="0" algn="ctr">
              <a:spcBef>
                <a:spcPts val="0"/>
              </a:spcBef>
              <a:spcAft>
                <a:spcPts val="0"/>
              </a:spcAft>
              <a:buNone/>
            </a:pPr>
            <a:r>
              <a:rPr lang="en" sz="1700">
                <a:latin typeface="Lato"/>
                <a:ea typeface="Lato"/>
                <a:cs typeface="Lato"/>
                <a:sym typeface="Lato"/>
              </a:rPr>
              <a:t>and whatever freedom arises from our efforts here today. </a:t>
            </a:r>
            <a:endParaRPr sz="1700">
              <a:latin typeface="Lato"/>
              <a:ea typeface="Lato"/>
              <a:cs typeface="Lato"/>
              <a:sym typeface="Lato"/>
            </a:endParaRPr>
          </a:p>
          <a:p>
            <a:pPr indent="0" lvl="0" marL="0" rtl="0" algn="ctr">
              <a:spcBef>
                <a:spcPts val="0"/>
              </a:spcBef>
              <a:spcAft>
                <a:spcPts val="0"/>
              </a:spcAft>
              <a:buNone/>
            </a:pPr>
            <a:r>
              <a:t/>
            </a:r>
            <a:endParaRPr sz="1700">
              <a:latin typeface="Lato"/>
              <a:ea typeface="Lato"/>
              <a:cs typeface="Lato"/>
              <a:sym typeface="Lato"/>
            </a:endParaRPr>
          </a:p>
          <a:p>
            <a:pPr indent="0" lvl="0" marL="0" rtl="0" algn="ctr">
              <a:spcBef>
                <a:spcPts val="0"/>
              </a:spcBef>
              <a:spcAft>
                <a:spcPts val="0"/>
              </a:spcAft>
              <a:buNone/>
            </a:pPr>
            <a:r>
              <a:rPr lang="en" sz="1700">
                <a:latin typeface="Lato"/>
                <a:ea typeface="Lato"/>
                <a:cs typeface="Lato"/>
                <a:sym typeface="Lato"/>
              </a:rPr>
              <a:t>May this be a cause and condition </a:t>
            </a:r>
            <a:endParaRPr sz="1700">
              <a:latin typeface="Lato"/>
              <a:ea typeface="Lato"/>
              <a:cs typeface="Lato"/>
              <a:sym typeface="Lato"/>
            </a:endParaRPr>
          </a:p>
          <a:p>
            <a:pPr indent="0" lvl="0" marL="0" rtl="0" algn="ctr">
              <a:spcBef>
                <a:spcPts val="0"/>
              </a:spcBef>
              <a:spcAft>
                <a:spcPts val="0"/>
              </a:spcAft>
              <a:buNone/>
            </a:pPr>
            <a:r>
              <a:rPr lang="en" sz="1700">
                <a:latin typeface="Lato"/>
                <a:ea typeface="Lato"/>
                <a:cs typeface="Lato"/>
                <a:sym typeface="Lato"/>
              </a:rPr>
              <a:t>for less suffering and more safety in our world.</a:t>
            </a:r>
            <a:endParaRPr>
              <a:latin typeface="Lora"/>
              <a:ea typeface="Lora"/>
              <a:cs typeface="Lora"/>
              <a:sym typeface="Lora"/>
            </a:endParaRPr>
          </a:p>
        </p:txBody>
      </p:sp>
      <p:pic>
        <p:nvPicPr>
          <p:cNvPr id="311" name="Google Shape;311;p47"/>
          <p:cNvPicPr preferRelativeResize="0"/>
          <p:nvPr/>
        </p:nvPicPr>
        <p:blipFill>
          <a:blip r:embed="rId3">
            <a:alphaModFix amt="40000"/>
          </a:blip>
          <a:stretch>
            <a:fillRect/>
          </a:stretch>
        </p:blipFill>
        <p:spPr>
          <a:xfrm>
            <a:off x="8533150" y="5482766"/>
            <a:ext cx="610850" cy="1244644"/>
          </a:xfrm>
          <a:prstGeom prst="rect">
            <a:avLst/>
          </a:prstGeom>
          <a:noFill/>
          <a:ln>
            <a:noFill/>
          </a:ln>
        </p:spPr>
      </p:pic>
      <p:pic>
        <p:nvPicPr>
          <p:cNvPr id="312" name="Google Shape;312;p47"/>
          <p:cNvPicPr preferRelativeResize="0"/>
          <p:nvPr/>
        </p:nvPicPr>
        <p:blipFill>
          <a:blip r:embed="rId4">
            <a:alphaModFix amt="40000"/>
          </a:blip>
          <a:stretch>
            <a:fillRect/>
          </a:stretch>
        </p:blipFill>
        <p:spPr>
          <a:xfrm>
            <a:off x="0" y="0"/>
            <a:ext cx="451335" cy="469800"/>
          </a:xfrm>
          <a:prstGeom prst="rect">
            <a:avLst/>
          </a:prstGeom>
          <a:noFill/>
          <a:ln>
            <a:noFill/>
          </a:ln>
        </p:spPr>
      </p:pic>
      <p:sp>
        <p:nvSpPr>
          <p:cNvPr id="313" name="Google Shape;313;p47"/>
          <p:cNvSpPr txBox="1"/>
          <p:nvPr/>
        </p:nvSpPr>
        <p:spPr>
          <a:xfrm>
            <a:off x="3701800" y="6216650"/>
            <a:ext cx="5087100" cy="461700"/>
          </a:xfrm>
          <a:prstGeom prst="rect">
            <a:avLst/>
          </a:prstGeom>
          <a:noFill/>
          <a:ln>
            <a:noFill/>
          </a:ln>
        </p:spPr>
        <p:txBody>
          <a:bodyPr anchorCtr="0" anchor="t" bIns="91425" lIns="91425" spcFirstLastPara="1" rIns="91425" wrap="square" tIns="91425">
            <a:spAutoFit/>
          </a:bodyPr>
          <a:lstStyle/>
          <a:p>
            <a:pPr indent="0" lvl="0" marL="0" marR="381388" rtl="0" algn="r">
              <a:spcBef>
                <a:spcPts val="0"/>
              </a:spcBef>
              <a:spcAft>
                <a:spcPts val="0"/>
              </a:spcAft>
              <a:buNone/>
            </a:pPr>
            <a:r>
              <a:rPr i="1" lang="en" sz="1500">
                <a:solidFill>
                  <a:srgbClr val="999999"/>
                </a:solidFill>
                <a:latin typeface="Lora"/>
                <a:ea typeface="Lora"/>
                <a:cs typeface="Lora"/>
                <a:sym typeface="Lora"/>
              </a:rPr>
              <a:t>(</a:t>
            </a:r>
            <a:r>
              <a:rPr i="1" lang="en" sz="1500">
                <a:solidFill>
                  <a:srgbClr val="999999"/>
                </a:solidFill>
                <a:latin typeface="Lora"/>
                <a:ea typeface="Lora"/>
                <a:cs typeface="Lora"/>
                <a:sym typeface="Lora"/>
              </a:rPr>
              <a:t>share this</a:t>
            </a:r>
            <a:r>
              <a:rPr i="1" lang="en" sz="1500">
                <a:solidFill>
                  <a:srgbClr val="999999"/>
                </a:solidFill>
                <a:latin typeface="Lora"/>
                <a:ea typeface="Lora"/>
                <a:cs typeface="Lora"/>
                <a:sym typeface="Lora"/>
              </a:rPr>
              <a:t>: </a:t>
            </a:r>
            <a:r>
              <a:rPr i="1" lang="en" sz="1500" u="sng">
                <a:solidFill>
                  <a:srgbClr val="999999"/>
                </a:solidFill>
                <a:latin typeface="Lora"/>
                <a:ea typeface="Lora"/>
                <a:cs typeface="Lora"/>
                <a:sym typeface="Lora"/>
                <a:hlinkClick r:id="rId5">
                  <a:extLst>
                    <a:ext uri="{A12FA001-AC4F-418D-AE19-62706E023703}">
                      <ahyp:hlinkClr val="tx"/>
                    </a:ext>
                  </a:extLst>
                </a:hlinkClick>
              </a:rPr>
              <a:t>http://</a:t>
            </a:r>
            <a:r>
              <a:rPr b="1" i="1" lang="en" sz="1800" u="sng">
                <a:solidFill>
                  <a:schemeClr val="hlink"/>
                </a:solidFill>
                <a:latin typeface="Lora"/>
                <a:ea typeface="Lora"/>
                <a:cs typeface="Lora"/>
                <a:sym typeface="Lora"/>
                <a:hlinkClick r:id="rId6"/>
              </a:rPr>
              <a:t>dedicationofmerit</a:t>
            </a:r>
            <a:r>
              <a:rPr b="1" i="1" lang="en" sz="1500" u="sng">
                <a:solidFill>
                  <a:schemeClr val="hlink"/>
                </a:solidFill>
                <a:latin typeface="Lora"/>
                <a:ea typeface="Lora"/>
                <a:cs typeface="Lora"/>
                <a:sym typeface="Lora"/>
                <a:hlinkClick r:id="rId7"/>
              </a:rPr>
              <a:t>.</a:t>
            </a:r>
            <a:r>
              <a:rPr i="1" lang="en" sz="1500" u="sng">
                <a:solidFill>
                  <a:schemeClr val="hlink"/>
                </a:solidFill>
                <a:latin typeface="Lora"/>
                <a:ea typeface="Lora"/>
                <a:cs typeface="Lora"/>
                <a:sym typeface="Lora"/>
                <a:hlinkClick r:id="rId8"/>
              </a:rPr>
              <a:t>rd.rocks</a:t>
            </a:r>
            <a:r>
              <a:rPr i="1" lang="en" sz="1500">
                <a:solidFill>
                  <a:srgbClr val="B7B7B7"/>
                </a:solidFill>
                <a:latin typeface="Lora"/>
                <a:ea typeface="Lora"/>
                <a:cs typeface="Lora"/>
                <a:sym typeface="Lora"/>
              </a:rPr>
              <a:t> </a:t>
            </a:r>
            <a:r>
              <a:rPr i="1" lang="en" sz="1500">
                <a:solidFill>
                  <a:srgbClr val="B7B7B7"/>
                </a:solidFill>
                <a:latin typeface="Lora"/>
                <a:ea typeface="Lora"/>
                <a:cs typeface="Lora"/>
                <a:sym typeface="Lora"/>
              </a:rPr>
              <a:t>)</a:t>
            </a:r>
            <a:endParaRPr>
              <a:solidFill>
                <a:srgbClr val="B7B7B7"/>
              </a:solidFill>
            </a:endParaRPr>
          </a:p>
        </p:txBody>
      </p:sp>
      <p:sp>
        <p:nvSpPr>
          <p:cNvPr id="314" name="Google Shape;314;p47"/>
          <p:cNvSpPr txBox="1"/>
          <p:nvPr>
            <p:ph idx="4294967295" type="ctrTitle"/>
          </p:nvPr>
        </p:nvSpPr>
        <p:spPr>
          <a:xfrm>
            <a:off x="1372200" y="268225"/>
            <a:ext cx="6388200" cy="699000"/>
          </a:xfrm>
          <a:prstGeom prst="rect">
            <a:avLst/>
          </a:prstGeom>
          <a:noFill/>
          <a:ln>
            <a:noFill/>
          </a:ln>
        </p:spPr>
        <p:txBody>
          <a:bodyPr anchorCtr="0" anchor="b" bIns="34275" lIns="68575" spcFirstLastPara="1" rIns="68575" wrap="square" tIns="34275">
            <a:noAutofit/>
          </a:bodyPr>
          <a:lstStyle/>
          <a:p>
            <a:pPr indent="0" lvl="0" marL="0" rtl="0" algn="ctr">
              <a:spcBef>
                <a:spcPts val="0"/>
              </a:spcBef>
              <a:spcAft>
                <a:spcPts val="0"/>
              </a:spcAft>
              <a:buClr>
                <a:schemeClr val="accent1"/>
              </a:buClr>
              <a:buSzPts val="4100"/>
              <a:buFont typeface="Calibri"/>
              <a:buNone/>
            </a:pPr>
            <a:r>
              <a:rPr i="1" lang="en" sz="3600">
                <a:solidFill>
                  <a:srgbClr val="90C226"/>
                </a:solidFill>
                <a:latin typeface="Lora"/>
                <a:ea typeface="Lora"/>
                <a:cs typeface="Lora"/>
                <a:sym typeface="Lora"/>
              </a:rPr>
              <a:t>Dedication of Merit</a:t>
            </a:r>
            <a:endParaRPr i="1" sz="1000">
              <a:solidFill>
                <a:srgbClr val="B7B7B7"/>
              </a:solidFill>
              <a:latin typeface="Lora"/>
              <a:ea typeface="Lora"/>
              <a:cs typeface="Lora"/>
              <a:sym typeface="Lora"/>
            </a:endParaRPr>
          </a:p>
        </p:txBody>
      </p:sp>
      <p:pic>
        <p:nvPicPr>
          <p:cNvPr id="315" name="Google Shape;315;p47"/>
          <p:cNvPicPr preferRelativeResize="0"/>
          <p:nvPr/>
        </p:nvPicPr>
        <p:blipFill>
          <a:blip r:embed="rId9">
            <a:alphaModFix/>
          </a:blip>
          <a:stretch>
            <a:fillRect/>
          </a:stretch>
        </p:blipFill>
        <p:spPr>
          <a:xfrm>
            <a:off x="57725" y="77250"/>
            <a:ext cx="1101699" cy="1101699"/>
          </a:xfrm>
          <a:prstGeom prst="rect">
            <a:avLst/>
          </a:prstGeom>
          <a:noFill/>
          <a:ln>
            <a:noFill/>
          </a:ln>
          <a:effectLst>
            <a:reflection blurRad="0" dir="5400000" dist="38100" endA="0" endPos="30000" fadeDir="5400012" kx="0" rotWithShape="0" algn="bl" stPos="0" sy="-100000" ky="0"/>
          </a:effectLst>
        </p:spPr>
      </p:pic>
      <p:pic>
        <p:nvPicPr>
          <p:cNvPr id="316" name="Google Shape;316;p47"/>
          <p:cNvPicPr preferRelativeResize="0"/>
          <p:nvPr/>
        </p:nvPicPr>
        <p:blipFill>
          <a:blip r:embed="rId9">
            <a:alphaModFix/>
          </a:blip>
          <a:stretch>
            <a:fillRect/>
          </a:stretch>
        </p:blipFill>
        <p:spPr>
          <a:xfrm>
            <a:off x="7973175" y="77250"/>
            <a:ext cx="1101699" cy="1101699"/>
          </a:xfrm>
          <a:prstGeom prst="rect">
            <a:avLst/>
          </a:prstGeom>
          <a:noFill/>
          <a:ln>
            <a:noFill/>
          </a:ln>
          <a:effectLst>
            <a:reflection blurRad="0" dir="5400000" dist="38100" endA="0" endPos="30000" fadeDir="5400012" kx="0" rotWithShape="0" algn="bl" stPos="0" sy="-100000" ky="0"/>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graphicFrame>
        <p:nvGraphicFramePr>
          <p:cNvPr id="321" name="Google Shape;321;p48"/>
          <p:cNvGraphicFramePr/>
          <p:nvPr/>
        </p:nvGraphicFramePr>
        <p:xfrm>
          <a:off x="9" y="0"/>
          <a:ext cx="3000000" cy="3000000"/>
        </p:xfrm>
        <a:graphic>
          <a:graphicData uri="http://schemas.openxmlformats.org/drawingml/2006/table">
            <a:tbl>
              <a:tblPr>
                <a:noFill/>
                <a:tableStyleId>{F450F672-ACF4-432C-B9E1-F6D5DC9D85CE}</a:tableStyleId>
              </a:tblPr>
              <a:tblGrid>
                <a:gridCol w="1143000"/>
                <a:gridCol w="1143000"/>
                <a:gridCol w="1143000"/>
                <a:gridCol w="1080925"/>
                <a:gridCol w="1205075"/>
                <a:gridCol w="1143000"/>
                <a:gridCol w="1143000"/>
                <a:gridCol w="1143000"/>
              </a:tblGrid>
              <a:tr h="277600">
                <a:tc gridSpan="8">
                  <a:txBody>
                    <a:bodyPr/>
                    <a:lstStyle/>
                    <a:p>
                      <a:pPr indent="0" lvl="0" marL="0" rtl="0" algn="l">
                        <a:spcBef>
                          <a:spcPts val="0"/>
                        </a:spcBef>
                        <a:spcAft>
                          <a:spcPts val="0"/>
                        </a:spcAft>
                        <a:buNone/>
                      </a:pPr>
                      <a:r>
                        <a:t/>
                      </a:r>
                      <a:endParaRPr/>
                    </a:p>
                  </a:txBody>
                  <a:tcPr marT="19050" marB="19050" marR="28575" marL="28575" anchor="ctr">
                    <a:lnL cap="flat" cmpd="sng" w="9525">
                      <a:solidFill>
                        <a:srgbClr val="93C47D"/>
                      </a:solidFill>
                      <a:prstDash val="solid"/>
                      <a:round/>
                      <a:headEnd len="sm" w="sm" type="none"/>
                      <a:tailEnd len="sm" w="sm" type="none"/>
                    </a:lnL>
                    <a:lnR cap="flat" cmpd="sng" w="9525">
                      <a:solidFill>
                        <a:srgbClr val="93C47D"/>
                      </a:solidFill>
                      <a:prstDash val="solid"/>
                      <a:round/>
                      <a:headEnd len="sm" w="sm" type="none"/>
                      <a:tailEnd len="sm" w="sm" type="none"/>
                    </a:lnR>
                    <a:lnT cap="flat" cmpd="sng" w="9525">
                      <a:solidFill>
                        <a:srgbClr val="93C47D"/>
                      </a:solidFill>
                      <a:prstDash val="solid"/>
                      <a:round/>
                      <a:headEnd len="sm" w="sm" type="none"/>
                      <a:tailEnd len="sm" w="sm" type="none"/>
                    </a:lnT>
                    <a:lnB cap="flat" cmpd="sng" w="9525">
                      <a:solidFill>
                        <a:srgbClr val="93C47D"/>
                      </a:solidFill>
                      <a:prstDash val="solid"/>
                      <a:round/>
                      <a:headEnd len="sm" w="sm" type="none"/>
                      <a:tailEnd len="sm" w="sm" type="none"/>
                    </a:lnB>
                    <a:solidFill>
                      <a:srgbClr val="93C47D"/>
                    </a:solidFill>
                  </a:tcPr>
                </a:tc>
                <a:tc hMerge="1"/>
                <a:tc hMerge="1"/>
                <a:tc hMerge="1"/>
                <a:tc hMerge="1"/>
                <a:tc hMerge="1"/>
                <a:tc hMerge="1"/>
                <a:tc hMerge="1"/>
              </a:tr>
              <a:tr h="935200">
                <a:tc gridSpan="8">
                  <a:txBody>
                    <a:bodyPr/>
                    <a:lstStyle/>
                    <a:p>
                      <a:pPr indent="0" lvl="0" marL="0" rtl="0" algn="ctr">
                        <a:lnSpc>
                          <a:spcPct val="115000"/>
                        </a:lnSpc>
                        <a:spcBef>
                          <a:spcPts val="0"/>
                        </a:spcBef>
                        <a:spcAft>
                          <a:spcPts val="0"/>
                        </a:spcAft>
                        <a:buNone/>
                      </a:pPr>
                      <a:r>
                        <a:rPr b="1" i="1" lang="en" sz="3300">
                          <a:solidFill>
                            <a:srgbClr val="8E7CC3"/>
                          </a:solidFill>
                          <a:latin typeface="Lora"/>
                          <a:ea typeface="Lora"/>
                          <a:cs typeface="Lora"/>
                          <a:sym typeface="Lora"/>
                        </a:rPr>
                        <a:t>The "Feelings" Bookmark </a:t>
                      </a:r>
                      <a:endParaRPr b="1" i="1" sz="3300">
                        <a:solidFill>
                          <a:srgbClr val="8E7CC3"/>
                        </a:solidFill>
                        <a:latin typeface="Lora"/>
                        <a:ea typeface="Lora"/>
                        <a:cs typeface="Lora"/>
                        <a:sym typeface="Lora"/>
                      </a:endParaRPr>
                    </a:p>
                    <a:p>
                      <a:pPr indent="0" lvl="0" marL="0" rtl="0" algn="ctr">
                        <a:lnSpc>
                          <a:spcPct val="115000"/>
                        </a:lnSpc>
                        <a:spcBef>
                          <a:spcPts val="0"/>
                        </a:spcBef>
                        <a:spcAft>
                          <a:spcPts val="0"/>
                        </a:spcAft>
                        <a:buNone/>
                      </a:pPr>
                      <a:r>
                        <a:rPr i="1" lang="en" sz="1100">
                          <a:solidFill>
                            <a:srgbClr val="38761D"/>
                          </a:solidFill>
                          <a:latin typeface="Lora"/>
                          <a:ea typeface="Lora"/>
                          <a:cs typeface="Lora"/>
                          <a:sym typeface="Lora"/>
                        </a:rPr>
                        <a:t>(based on research with Brené Brown's "Atlas of the Heart")</a:t>
                      </a:r>
                      <a:endParaRPr i="1" sz="1100">
                        <a:solidFill>
                          <a:srgbClr val="38761D"/>
                        </a:solidFill>
                        <a:latin typeface="Lora"/>
                        <a:ea typeface="Lora"/>
                        <a:cs typeface="Lora"/>
                        <a:sym typeface="Lora"/>
                      </a:endParaRPr>
                    </a:p>
                  </a:txBody>
                  <a:tcPr marT="19050" marB="19050" marR="28575" marL="28575" anchor="ctr">
                    <a:lnL cap="flat" cmpd="sng" w="9525">
                      <a:solidFill>
                        <a:srgbClr val="B6D7A8"/>
                      </a:solidFill>
                      <a:prstDash val="solid"/>
                      <a:round/>
                      <a:headEnd len="sm" w="sm" type="none"/>
                      <a:tailEnd len="sm" w="sm" type="none"/>
                    </a:lnL>
                    <a:lnT cap="flat" cmpd="sng" w="9525">
                      <a:solidFill>
                        <a:srgbClr val="93C47D"/>
                      </a:solidFill>
                      <a:prstDash val="solid"/>
                      <a:round/>
                      <a:headEnd len="sm" w="sm" type="none"/>
                      <a:tailEnd len="sm" w="sm" type="none"/>
                    </a:lnT>
                    <a:lnB cap="flat" cmpd="sng" w="9525">
                      <a:solidFill>
                        <a:srgbClr val="93C47D"/>
                      </a:solidFill>
                      <a:prstDash val="solid"/>
                      <a:round/>
                      <a:headEnd len="sm" w="sm" type="none"/>
                      <a:tailEnd len="sm" w="sm" type="none"/>
                    </a:lnB>
                    <a:solidFill>
                      <a:srgbClr val="FFF2CC"/>
                    </a:solidFill>
                  </a:tcPr>
                </a:tc>
                <a:tc hMerge="1"/>
                <a:tc hMerge="1"/>
                <a:tc hMerge="1"/>
                <a:tc hMerge="1"/>
                <a:tc hMerge="1"/>
                <a:tc hMerge="1"/>
                <a:tc hMerge="1"/>
              </a:tr>
              <a:tr h="277600">
                <a:tc gridSpan="8">
                  <a:txBody>
                    <a:bodyPr/>
                    <a:lstStyle/>
                    <a:p>
                      <a:pPr indent="0" lvl="0" marL="0" rtl="0" algn="ctr">
                        <a:lnSpc>
                          <a:spcPct val="115000"/>
                        </a:lnSpc>
                        <a:spcBef>
                          <a:spcPts val="0"/>
                        </a:spcBef>
                        <a:spcAft>
                          <a:spcPts val="0"/>
                        </a:spcAft>
                        <a:buClr>
                          <a:srgbClr val="000000"/>
                        </a:buClr>
                        <a:buSzPts val="1100"/>
                        <a:buFont typeface="Arial"/>
                        <a:buNone/>
                      </a:pPr>
                      <a:r>
                        <a:rPr lang="en">
                          <a:solidFill>
                            <a:srgbClr val="F3F3F3"/>
                          </a:solidFill>
                        </a:rPr>
                        <a:t>(Pro Tip: it's ok to come up wiith your own words too!)</a:t>
                      </a:r>
                      <a:endParaRPr>
                        <a:solidFill>
                          <a:srgbClr val="F3F3F3"/>
                        </a:solidFill>
                      </a:endParaRPr>
                    </a:p>
                  </a:txBody>
                  <a:tcPr marT="19050" marB="19050" marR="28575" marL="28575" anchor="ctr">
                    <a:lnL cap="flat" cmpd="sng" w="9525">
                      <a:solidFill>
                        <a:srgbClr val="93C47D"/>
                      </a:solidFill>
                      <a:prstDash val="solid"/>
                      <a:round/>
                      <a:headEnd len="sm" w="sm" type="none"/>
                      <a:tailEnd len="sm" w="sm" type="none"/>
                    </a:lnL>
                    <a:lnR cap="flat" cmpd="sng" w="9525">
                      <a:solidFill>
                        <a:srgbClr val="93C47D"/>
                      </a:solidFill>
                      <a:prstDash val="solid"/>
                      <a:round/>
                      <a:headEnd len="sm" w="sm" type="none"/>
                      <a:tailEnd len="sm" w="sm" type="none"/>
                    </a:lnR>
                    <a:lnT cap="flat" cmpd="sng" w="9525">
                      <a:solidFill>
                        <a:srgbClr val="93C47D"/>
                      </a:solidFill>
                      <a:prstDash val="solid"/>
                      <a:round/>
                      <a:headEnd len="sm" w="sm" type="none"/>
                      <a:tailEnd len="sm" w="sm" type="none"/>
                    </a:lnT>
                    <a:lnB cap="flat" cmpd="sng" w="9525">
                      <a:solidFill>
                        <a:srgbClr val="93C47D"/>
                      </a:solidFill>
                      <a:prstDash val="solid"/>
                      <a:round/>
                      <a:headEnd len="sm" w="sm" type="none"/>
                      <a:tailEnd len="sm" w="sm" type="none"/>
                    </a:lnB>
                    <a:solidFill>
                      <a:srgbClr val="93C47D"/>
                    </a:solidFill>
                  </a:tcPr>
                </a:tc>
                <a:tc hMerge="1"/>
                <a:tc hMerge="1"/>
                <a:tc hMerge="1"/>
                <a:tc hMerge="1"/>
                <a:tc hMerge="1"/>
                <a:tc hMerge="1"/>
                <a:tc hMerge="1"/>
              </a:tr>
            </a:tbl>
          </a:graphicData>
        </a:graphic>
      </p:graphicFrame>
      <p:sp>
        <p:nvSpPr>
          <p:cNvPr id="322" name="Google Shape;322;p48"/>
          <p:cNvSpPr txBox="1"/>
          <p:nvPr/>
        </p:nvSpPr>
        <p:spPr>
          <a:xfrm>
            <a:off x="4925" y="6364750"/>
            <a:ext cx="9144000" cy="477000"/>
          </a:xfrm>
          <a:prstGeom prst="rect">
            <a:avLst/>
          </a:prstGeom>
          <a:solidFill>
            <a:srgbClr val="8E7CC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u="sng">
                <a:solidFill>
                  <a:srgbClr val="90C226"/>
                </a:solidFill>
                <a:latin typeface="Lora"/>
                <a:ea typeface="Lora"/>
                <a:cs typeface="Lora"/>
                <a:sym typeface="Lora"/>
                <a:hlinkClick r:id="rId3">
                  <a:extLst>
                    <a:ext uri="{A12FA001-AC4F-418D-AE19-62706E023703}">
                      <ahyp:hlinkClr val="tx"/>
                    </a:ext>
                  </a:extLst>
                </a:hlinkClick>
              </a:rPr>
              <a:t>f</a:t>
            </a:r>
            <a:r>
              <a:rPr b="1" lang="en" sz="1900" u="sng">
                <a:solidFill>
                  <a:srgbClr val="90C226"/>
                </a:solidFill>
                <a:latin typeface="Lora"/>
                <a:ea typeface="Lora"/>
                <a:cs typeface="Lora"/>
                <a:sym typeface="Lora"/>
                <a:hlinkClick r:id="rId4">
                  <a:extLst>
                    <a:ext uri="{A12FA001-AC4F-418D-AE19-62706E023703}">
                      <ahyp:hlinkClr val="tx"/>
                    </a:ext>
                  </a:extLst>
                </a:hlinkClick>
              </a:rPr>
              <a:t>eelings</a:t>
            </a:r>
            <a:r>
              <a:rPr lang="en" sz="1600" u="sng">
                <a:solidFill>
                  <a:srgbClr val="00FFFF"/>
                </a:solidFill>
                <a:latin typeface="Lora"/>
                <a:ea typeface="Lora"/>
                <a:cs typeface="Lora"/>
                <a:sym typeface="Lora"/>
                <a:hlinkClick r:id="rId5">
                  <a:extLst>
                    <a:ext uri="{A12FA001-AC4F-418D-AE19-62706E023703}">
                      <ahyp:hlinkClr val="tx"/>
                    </a:ext>
                  </a:extLst>
                </a:hlinkClick>
              </a:rPr>
              <a:t>.</a:t>
            </a:r>
            <a:r>
              <a:rPr lang="en" sz="1600" u="sng">
                <a:solidFill>
                  <a:srgbClr val="D9D9D9"/>
                </a:solidFill>
                <a:latin typeface="Lora"/>
                <a:ea typeface="Lora"/>
                <a:cs typeface="Lora"/>
                <a:sym typeface="Lora"/>
                <a:hlinkClick r:id="rId6">
                  <a:extLst>
                    <a:ext uri="{A12FA001-AC4F-418D-AE19-62706E023703}">
                      <ahyp:hlinkClr val="tx"/>
                    </a:ext>
                  </a:extLst>
                </a:hlinkClick>
              </a:rPr>
              <a:t>rd.rocks</a:t>
            </a:r>
            <a:endParaRPr sz="1500" u="sng">
              <a:solidFill>
                <a:srgbClr val="D9D9D9"/>
              </a:solidFill>
              <a:latin typeface="Playfair Display"/>
              <a:ea typeface="Playfair Display"/>
              <a:cs typeface="Playfair Display"/>
              <a:sym typeface="Playfair Display"/>
            </a:endParaRPr>
          </a:p>
        </p:txBody>
      </p:sp>
      <p:sp>
        <p:nvSpPr>
          <p:cNvPr id="323" name="Google Shape;323;p48"/>
          <p:cNvSpPr txBox="1"/>
          <p:nvPr/>
        </p:nvSpPr>
        <p:spPr>
          <a:xfrm>
            <a:off x="2774075" y="-41500"/>
            <a:ext cx="34434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t/>
            </a:r>
            <a:endParaRPr>
              <a:solidFill>
                <a:srgbClr val="0000FF"/>
              </a:solidFill>
              <a:latin typeface="Open Sans"/>
              <a:ea typeface="Open Sans"/>
              <a:cs typeface="Open Sans"/>
              <a:sym typeface="Open Sans"/>
            </a:endParaRPr>
          </a:p>
        </p:txBody>
      </p:sp>
      <p:graphicFrame>
        <p:nvGraphicFramePr>
          <p:cNvPr id="324" name="Google Shape;324;p48"/>
          <p:cNvGraphicFramePr/>
          <p:nvPr/>
        </p:nvGraphicFramePr>
        <p:xfrm>
          <a:off x="4921" y="1490403"/>
          <a:ext cx="3000000" cy="3000000"/>
        </p:xfrm>
        <a:graphic>
          <a:graphicData uri="http://schemas.openxmlformats.org/drawingml/2006/table">
            <a:tbl>
              <a:tblPr>
                <a:noFill/>
                <a:tableStyleId>{F14765A7-4785-497B-AEA0-2BFE4A361375}</a:tableStyleId>
              </a:tblPr>
              <a:tblGrid>
                <a:gridCol w="914400"/>
                <a:gridCol w="914400"/>
                <a:gridCol w="914400"/>
                <a:gridCol w="914400"/>
                <a:gridCol w="914400"/>
                <a:gridCol w="839925"/>
                <a:gridCol w="914600"/>
                <a:gridCol w="988675"/>
                <a:gridCol w="914400"/>
                <a:gridCol w="914400"/>
              </a:tblGrid>
              <a:tr h="422875">
                <a:tc>
                  <a:txBody>
                    <a:bodyPr/>
                    <a:lstStyle/>
                    <a:p>
                      <a:pPr indent="0" lvl="0" marL="0" rtl="0" algn="ctr">
                        <a:lnSpc>
                          <a:spcPct val="115000"/>
                        </a:lnSpc>
                        <a:spcBef>
                          <a:spcPts val="0"/>
                        </a:spcBef>
                        <a:spcAft>
                          <a:spcPts val="0"/>
                        </a:spcAft>
                        <a:buNone/>
                      </a:pPr>
                      <a:r>
                        <a:rPr b="1" lang="en" sz="2200">
                          <a:solidFill>
                            <a:srgbClr val="FFFFFF"/>
                          </a:solidFill>
                          <a:latin typeface="Economica"/>
                          <a:ea typeface="Economica"/>
                          <a:cs typeface="Economica"/>
                          <a:sym typeface="Economica"/>
                        </a:rPr>
                        <a:t>🙂</a:t>
                      </a:r>
                      <a:endParaRPr b="1" sz="2200">
                        <a:solidFill>
                          <a:srgbClr val="FFFFFF"/>
                        </a:solidFill>
                        <a:latin typeface="Economica"/>
                        <a:ea typeface="Economica"/>
                        <a:cs typeface="Economica"/>
                        <a:sym typeface="Economica"/>
                      </a:endParaRPr>
                    </a:p>
                  </a:txBody>
                  <a:tcPr marT="19050" marB="19050" marR="28575" marL="28575" anchor="b">
                    <a:lnL cap="flat" cmpd="sng" w="9525">
                      <a:solidFill>
                        <a:srgbClr val="8E7CC3"/>
                      </a:solidFill>
                      <a:prstDash val="solid"/>
                      <a:round/>
                      <a:headEnd len="sm" w="sm" type="none"/>
                      <a:tailEnd len="sm" w="sm" type="none"/>
                    </a:lnL>
                    <a:lnR cap="flat" cmpd="sng" w="9525">
                      <a:solidFill>
                        <a:srgbClr val="8E7CC3"/>
                      </a:solidFill>
                      <a:prstDash val="solid"/>
                      <a:round/>
                      <a:headEnd len="sm" w="sm" type="none"/>
                      <a:tailEnd len="sm" w="sm" type="none"/>
                    </a:lnR>
                    <a:lnT cap="flat" cmpd="sng" w="9525">
                      <a:solidFill>
                        <a:srgbClr val="8E7CC3"/>
                      </a:solidFill>
                      <a:prstDash val="solid"/>
                      <a:round/>
                      <a:headEnd len="sm" w="sm" type="none"/>
                      <a:tailEnd len="sm" w="sm" type="none"/>
                    </a:lnT>
                    <a:lnB cap="flat" cmpd="sng" w="9525">
                      <a:solidFill>
                        <a:srgbClr val="8E7CC3"/>
                      </a:solidFill>
                      <a:prstDash val="solid"/>
                      <a:round/>
                      <a:headEnd len="sm" w="sm" type="none"/>
                      <a:tailEnd len="sm" w="sm" type="none"/>
                    </a:lnB>
                    <a:solidFill>
                      <a:srgbClr val="8E7CC3"/>
                    </a:solidFill>
                  </a:tcPr>
                </a:tc>
                <a:tc>
                  <a:txBody>
                    <a:bodyPr/>
                    <a:lstStyle/>
                    <a:p>
                      <a:pPr indent="0" lvl="0" marL="0" rtl="0" algn="ctr">
                        <a:lnSpc>
                          <a:spcPct val="115000"/>
                        </a:lnSpc>
                        <a:spcBef>
                          <a:spcPts val="0"/>
                        </a:spcBef>
                        <a:spcAft>
                          <a:spcPts val="0"/>
                        </a:spcAft>
                        <a:buNone/>
                      </a:pPr>
                      <a:r>
                        <a:rPr b="1" lang="en" sz="2200">
                          <a:solidFill>
                            <a:srgbClr val="FFFFFF"/>
                          </a:solidFill>
                          <a:latin typeface="Economica"/>
                          <a:ea typeface="Economica"/>
                          <a:cs typeface="Economica"/>
                          <a:sym typeface="Economica"/>
                        </a:rPr>
                        <a:t>🙁</a:t>
                      </a:r>
                      <a:endParaRPr b="1" sz="2200">
                        <a:solidFill>
                          <a:srgbClr val="FFFFFF"/>
                        </a:solidFill>
                        <a:latin typeface="Economica"/>
                        <a:ea typeface="Economica"/>
                        <a:cs typeface="Economica"/>
                        <a:sym typeface="Economica"/>
                      </a:endParaRPr>
                    </a:p>
                  </a:txBody>
                  <a:tcPr marT="19050" marB="19050" marR="28575" marL="28575" anchor="b">
                    <a:lnL cap="flat" cmpd="sng" w="9525">
                      <a:solidFill>
                        <a:srgbClr val="8E7CC3"/>
                      </a:solidFill>
                      <a:prstDash val="solid"/>
                      <a:round/>
                      <a:headEnd len="sm" w="sm" type="none"/>
                      <a:tailEnd len="sm" w="sm" type="none"/>
                    </a:lnL>
                    <a:lnR cap="flat" cmpd="sng" w="9525">
                      <a:solidFill>
                        <a:srgbClr val="8E7CC3"/>
                      </a:solidFill>
                      <a:prstDash val="solid"/>
                      <a:round/>
                      <a:headEnd len="sm" w="sm" type="none"/>
                      <a:tailEnd len="sm" w="sm" type="none"/>
                    </a:lnR>
                    <a:lnT cap="flat" cmpd="sng" w="9525">
                      <a:solidFill>
                        <a:srgbClr val="8E7CC3"/>
                      </a:solidFill>
                      <a:prstDash val="solid"/>
                      <a:round/>
                      <a:headEnd len="sm" w="sm" type="none"/>
                      <a:tailEnd len="sm" w="sm" type="none"/>
                    </a:lnT>
                    <a:lnB cap="flat" cmpd="sng" w="9525">
                      <a:solidFill>
                        <a:srgbClr val="8E7CC3"/>
                      </a:solidFill>
                      <a:prstDash val="solid"/>
                      <a:round/>
                      <a:headEnd len="sm" w="sm" type="none"/>
                      <a:tailEnd len="sm" w="sm" type="none"/>
                    </a:lnB>
                    <a:solidFill>
                      <a:srgbClr val="8E7CC3"/>
                    </a:solidFill>
                  </a:tcPr>
                </a:tc>
                <a:tc>
                  <a:txBody>
                    <a:bodyPr/>
                    <a:lstStyle/>
                    <a:p>
                      <a:pPr indent="0" lvl="0" marL="0" rtl="0" algn="ctr">
                        <a:lnSpc>
                          <a:spcPct val="115000"/>
                        </a:lnSpc>
                        <a:spcBef>
                          <a:spcPts val="0"/>
                        </a:spcBef>
                        <a:spcAft>
                          <a:spcPts val="0"/>
                        </a:spcAft>
                        <a:buNone/>
                      </a:pPr>
                      <a:r>
                        <a:rPr lang="en" sz="2200">
                          <a:latin typeface="Economica"/>
                          <a:ea typeface="Economica"/>
                          <a:cs typeface="Economica"/>
                          <a:sym typeface="Economica"/>
                        </a:rPr>
                        <a:t>😔</a:t>
                      </a:r>
                      <a:endParaRPr sz="2200">
                        <a:latin typeface="Economica"/>
                        <a:ea typeface="Economica"/>
                        <a:cs typeface="Economica"/>
                        <a:sym typeface="Economica"/>
                      </a:endParaRPr>
                    </a:p>
                  </a:txBody>
                  <a:tcPr marT="19050" marB="19050" marR="28575" marL="28575" anchor="b">
                    <a:lnL cap="flat" cmpd="sng" w="9525">
                      <a:solidFill>
                        <a:srgbClr val="8E7CC3"/>
                      </a:solidFill>
                      <a:prstDash val="solid"/>
                      <a:round/>
                      <a:headEnd len="sm" w="sm" type="none"/>
                      <a:tailEnd len="sm" w="sm" type="none"/>
                    </a:lnL>
                    <a:lnR cap="flat" cmpd="sng" w="9525">
                      <a:solidFill>
                        <a:srgbClr val="8E7CC3"/>
                      </a:solidFill>
                      <a:prstDash val="solid"/>
                      <a:round/>
                      <a:headEnd len="sm" w="sm" type="none"/>
                      <a:tailEnd len="sm" w="sm" type="none"/>
                    </a:lnR>
                    <a:lnT cap="flat" cmpd="sng" w="9525">
                      <a:solidFill>
                        <a:srgbClr val="8E7CC3"/>
                      </a:solidFill>
                      <a:prstDash val="solid"/>
                      <a:round/>
                      <a:headEnd len="sm" w="sm" type="none"/>
                      <a:tailEnd len="sm" w="sm" type="none"/>
                    </a:lnT>
                    <a:lnB cap="flat" cmpd="sng" w="9525">
                      <a:solidFill>
                        <a:srgbClr val="8E7CC3"/>
                      </a:solidFill>
                      <a:prstDash val="solid"/>
                      <a:round/>
                      <a:headEnd len="sm" w="sm" type="none"/>
                      <a:tailEnd len="sm" w="sm" type="none"/>
                    </a:lnB>
                    <a:solidFill>
                      <a:srgbClr val="8E7CC3"/>
                    </a:solidFill>
                  </a:tcPr>
                </a:tc>
                <a:tc>
                  <a:txBody>
                    <a:bodyPr/>
                    <a:lstStyle/>
                    <a:p>
                      <a:pPr indent="0" lvl="0" marL="0" rtl="0" algn="ctr">
                        <a:lnSpc>
                          <a:spcPct val="115000"/>
                        </a:lnSpc>
                        <a:spcBef>
                          <a:spcPts val="0"/>
                        </a:spcBef>
                        <a:spcAft>
                          <a:spcPts val="0"/>
                        </a:spcAft>
                        <a:buNone/>
                      </a:pPr>
                      <a:r>
                        <a:rPr b="1" lang="en" sz="2200">
                          <a:solidFill>
                            <a:srgbClr val="FFFFFF"/>
                          </a:solidFill>
                          <a:latin typeface="Economica"/>
                          <a:ea typeface="Economica"/>
                          <a:cs typeface="Economica"/>
                          <a:sym typeface="Economica"/>
                        </a:rPr>
                        <a:t>😌</a:t>
                      </a:r>
                      <a:endParaRPr b="1" sz="2200">
                        <a:solidFill>
                          <a:srgbClr val="FFFFFF"/>
                        </a:solidFill>
                        <a:latin typeface="Economica"/>
                        <a:ea typeface="Economica"/>
                        <a:cs typeface="Economica"/>
                        <a:sym typeface="Economica"/>
                      </a:endParaRPr>
                    </a:p>
                  </a:txBody>
                  <a:tcPr marT="19050" marB="19050" marR="28575" marL="28575" anchor="b">
                    <a:lnL cap="flat" cmpd="sng" w="9525">
                      <a:solidFill>
                        <a:srgbClr val="8E7CC3"/>
                      </a:solidFill>
                      <a:prstDash val="solid"/>
                      <a:round/>
                      <a:headEnd len="sm" w="sm" type="none"/>
                      <a:tailEnd len="sm" w="sm" type="none"/>
                    </a:lnL>
                    <a:lnR cap="flat" cmpd="sng" w="9525">
                      <a:solidFill>
                        <a:srgbClr val="8E7CC3"/>
                      </a:solidFill>
                      <a:prstDash val="solid"/>
                      <a:round/>
                      <a:headEnd len="sm" w="sm" type="none"/>
                      <a:tailEnd len="sm" w="sm" type="none"/>
                    </a:lnR>
                    <a:lnT cap="flat" cmpd="sng" w="9525">
                      <a:solidFill>
                        <a:srgbClr val="8E7CC3"/>
                      </a:solidFill>
                      <a:prstDash val="solid"/>
                      <a:round/>
                      <a:headEnd len="sm" w="sm" type="none"/>
                      <a:tailEnd len="sm" w="sm" type="none"/>
                    </a:lnT>
                    <a:lnB cap="flat" cmpd="sng" w="9525">
                      <a:solidFill>
                        <a:srgbClr val="8E7CC3"/>
                      </a:solidFill>
                      <a:prstDash val="solid"/>
                      <a:round/>
                      <a:headEnd len="sm" w="sm" type="none"/>
                      <a:tailEnd len="sm" w="sm" type="none"/>
                    </a:lnB>
                    <a:solidFill>
                      <a:srgbClr val="8E7CC3"/>
                    </a:solidFill>
                  </a:tcPr>
                </a:tc>
                <a:tc>
                  <a:txBody>
                    <a:bodyPr/>
                    <a:lstStyle/>
                    <a:p>
                      <a:pPr indent="0" lvl="0" marL="0" rtl="0" algn="ctr">
                        <a:lnSpc>
                          <a:spcPct val="115000"/>
                        </a:lnSpc>
                        <a:spcBef>
                          <a:spcPts val="0"/>
                        </a:spcBef>
                        <a:spcAft>
                          <a:spcPts val="0"/>
                        </a:spcAft>
                        <a:buNone/>
                      </a:pPr>
                      <a:r>
                        <a:rPr b="1" lang="en" sz="2200">
                          <a:solidFill>
                            <a:srgbClr val="FFFFFF"/>
                          </a:solidFill>
                          <a:latin typeface="Economica"/>
                          <a:ea typeface="Economica"/>
                          <a:cs typeface="Economica"/>
                          <a:sym typeface="Economica"/>
                        </a:rPr>
                        <a:t>😦</a:t>
                      </a:r>
                      <a:endParaRPr b="1" sz="2200">
                        <a:solidFill>
                          <a:srgbClr val="FFFFFF"/>
                        </a:solidFill>
                        <a:latin typeface="Economica"/>
                        <a:ea typeface="Economica"/>
                        <a:cs typeface="Economica"/>
                        <a:sym typeface="Economica"/>
                      </a:endParaRPr>
                    </a:p>
                  </a:txBody>
                  <a:tcPr marT="19050" marB="19050" marR="28575" marL="28575" anchor="b">
                    <a:lnL cap="flat" cmpd="sng" w="9525">
                      <a:solidFill>
                        <a:srgbClr val="8E7CC3"/>
                      </a:solidFill>
                      <a:prstDash val="solid"/>
                      <a:round/>
                      <a:headEnd len="sm" w="sm" type="none"/>
                      <a:tailEnd len="sm" w="sm" type="none"/>
                    </a:lnL>
                    <a:lnR cap="flat" cmpd="sng" w="9525">
                      <a:solidFill>
                        <a:srgbClr val="8E7CC3"/>
                      </a:solidFill>
                      <a:prstDash val="solid"/>
                      <a:round/>
                      <a:headEnd len="sm" w="sm" type="none"/>
                      <a:tailEnd len="sm" w="sm" type="none"/>
                    </a:lnR>
                    <a:lnT cap="flat" cmpd="sng" w="9525">
                      <a:solidFill>
                        <a:srgbClr val="8E7CC3"/>
                      </a:solidFill>
                      <a:prstDash val="solid"/>
                      <a:round/>
                      <a:headEnd len="sm" w="sm" type="none"/>
                      <a:tailEnd len="sm" w="sm" type="none"/>
                    </a:lnT>
                    <a:lnB cap="flat" cmpd="sng" w="9525">
                      <a:solidFill>
                        <a:srgbClr val="8E7CC3"/>
                      </a:solidFill>
                      <a:prstDash val="solid"/>
                      <a:round/>
                      <a:headEnd len="sm" w="sm" type="none"/>
                      <a:tailEnd len="sm" w="sm" type="none"/>
                    </a:lnB>
                    <a:solidFill>
                      <a:srgbClr val="8E7CC3"/>
                    </a:solidFill>
                  </a:tcPr>
                </a:tc>
                <a:tc>
                  <a:txBody>
                    <a:bodyPr/>
                    <a:lstStyle/>
                    <a:p>
                      <a:pPr indent="0" lvl="0" marL="0" rtl="0" algn="ctr">
                        <a:lnSpc>
                          <a:spcPct val="115000"/>
                        </a:lnSpc>
                        <a:spcBef>
                          <a:spcPts val="0"/>
                        </a:spcBef>
                        <a:spcAft>
                          <a:spcPts val="0"/>
                        </a:spcAft>
                        <a:buNone/>
                      </a:pPr>
                      <a:r>
                        <a:rPr b="1" lang="en" sz="2200">
                          <a:solidFill>
                            <a:srgbClr val="FFFFFF"/>
                          </a:solidFill>
                          <a:latin typeface="Economica"/>
                          <a:ea typeface="Economica"/>
                          <a:cs typeface="Economica"/>
                          <a:sym typeface="Economica"/>
                        </a:rPr>
                        <a:t>😤</a:t>
                      </a:r>
                      <a:endParaRPr b="1" sz="2200">
                        <a:solidFill>
                          <a:srgbClr val="FFFFFF"/>
                        </a:solidFill>
                        <a:latin typeface="Economica"/>
                        <a:ea typeface="Economica"/>
                        <a:cs typeface="Economica"/>
                        <a:sym typeface="Economica"/>
                      </a:endParaRPr>
                    </a:p>
                  </a:txBody>
                  <a:tcPr marT="19050" marB="19050" marR="28575" marL="28575" anchor="b">
                    <a:lnL cap="flat" cmpd="sng" w="9525">
                      <a:solidFill>
                        <a:srgbClr val="8E7CC3"/>
                      </a:solidFill>
                      <a:prstDash val="solid"/>
                      <a:round/>
                      <a:headEnd len="sm" w="sm" type="none"/>
                      <a:tailEnd len="sm" w="sm" type="none"/>
                    </a:lnL>
                    <a:lnR cap="flat" cmpd="sng" w="9525">
                      <a:solidFill>
                        <a:srgbClr val="8E7CC3"/>
                      </a:solidFill>
                      <a:prstDash val="solid"/>
                      <a:round/>
                      <a:headEnd len="sm" w="sm" type="none"/>
                      <a:tailEnd len="sm" w="sm" type="none"/>
                    </a:lnR>
                    <a:lnT cap="flat" cmpd="sng" w="9525">
                      <a:solidFill>
                        <a:srgbClr val="8E7CC3"/>
                      </a:solidFill>
                      <a:prstDash val="solid"/>
                      <a:round/>
                      <a:headEnd len="sm" w="sm" type="none"/>
                      <a:tailEnd len="sm" w="sm" type="none"/>
                    </a:lnT>
                    <a:lnB cap="flat" cmpd="sng" w="9525">
                      <a:solidFill>
                        <a:srgbClr val="8E7CC3"/>
                      </a:solidFill>
                      <a:prstDash val="solid"/>
                      <a:round/>
                      <a:headEnd len="sm" w="sm" type="none"/>
                      <a:tailEnd len="sm" w="sm" type="none"/>
                    </a:lnB>
                    <a:solidFill>
                      <a:srgbClr val="8E7CC3"/>
                    </a:solidFill>
                  </a:tcPr>
                </a:tc>
                <a:tc>
                  <a:txBody>
                    <a:bodyPr/>
                    <a:lstStyle/>
                    <a:p>
                      <a:pPr indent="0" lvl="0" marL="0" rtl="0" algn="ctr">
                        <a:lnSpc>
                          <a:spcPct val="115000"/>
                        </a:lnSpc>
                        <a:spcBef>
                          <a:spcPts val="0"/>
                        </a:spcBef>
                        <a:spcAft>
                          <a:spcPts val="0"/>
                        </a:spcAft>
                        <a:buNone/>
                      </a:pPr>
                      <a:r>
                        <a:rPr lang="en" sz="2200">
                          <a:latin typeface="Economica"/>
                          <a:ea typeface="Economica"/>
                          <a:cs typeface="Economica"/>
                          <a:sym typeface="Economica"/>
                        </a:rPr>
                        <a:t> </a:t>
                      </a:r>
                      <a:r>
                        <a:rPr lang="en" sz="2200">
                          <a:latin typeface="Economica"/>
                          <a:ea typeface="Economica"/>
                          <a:cs typeface="Economica"/>
                          <a:sym typeface="Economica"/>
                        </a:rPr>
                        <a:t>🙏</a:t>
                      </a:r>
                      <a:endParaRPr sz="2200">
                        <a:latin typeface="Economica"/>
                        <a:ea typeface="Economica"/>
                        <a:cs typeface="Economica"/>
                        <a:sym typeface="Economica"/>
                      </a:endParaRPr>
                    </a:p>
                  </a:txBody>
                  <a:tcPr marT="19050" marB="19050" marR="28575" marL="28575" anchor="b">
                    <a:lnL cap="flat" cmpd="sng" w="9525">
                      <a:solidFill>
                        <a:srgbClr val="8E7CC3"/>
                      </a:solidFill>
                      <a:prstDash val="solid"/>
                      <a:round/>
                      <a:headEnd len="sm" w="sm" type="none"/>
                      <a:tailEnd len="sm" w="sm" type="none"/>
                    </a:lnL>
                    <a:lnR cap="flat" cmpd="sng" w="9525">
                      <a:solidFill>
                        <a:srgbClr val="8E7CC3"/>
                      </a:solidFill>
                      <a:prstDash val="solid"/>
                      <a:round/>
                      <a:headEnd len="sm" w="sm" type="none"/>
                      <a:tailEnd len="sm" w="sm" type="none"/>
                    </a:lnR>
                    <a:lnT cap="flat" cmpd="sng" w="9525">
                      <a:solidFill>
                        <a:srgbClr val="8E7CC3"/>
                      </a:solidFill>
                      <a:prstDash val="solid"/>
                      <a:round/>
                      <a:headEnd len="sm" w="sm" type="none"/>
                      <a:tailEnd len="sm" w="sm" type="none"/>
                    </a:lnT>
                    <a:lnB cap="flat" cmpd="sng" w="9525">
                      <a:solidFill>
                        <a:srgbClr val="8E7CC3"/>
                      </a:solidFill>
                      <a:prstDash val="solid"/>
                      <a:round/>
                      <a:headEnd len="sm" w="sm" type="none"/>
                      <a:tailEnd len="sm" w="sm" type="none"/>
                    </a:lnB>
                    <a:solidFill>
                      <a:srgbClr val="8E7CC3"/>
                    </a:solidFill>
                  </a:tcPr>
                </a:tc>
                <a:tc>
                  <a:txBody>
                    <a:bodyPr/>
                    <a:lstStyle/>
                    <a:p>
                      <a:pPr indent="0" lvl="0" marL="0" rtl="0" algn="ctr">
                        <a:lnSpc>
                          <a:spcPct val="115000"/>
                        </a:lnSpc>
                        <a:spcBef>
                          <a:spcPts val="0"/>
                        </a:spcBef>
                        <a:spcAft>
                          <a:spcPts val="0"/>
                        </a:spcAft>
                        <a:buNone/>
                      </a:pPr>
                      <a:r>
                        <a:rPr b="1" lang="en" sz="2200">
                          <a:solidFill>
                            <a:srgbClr val="FFFFFF"/>
                          </a:solidFill>
                          <a:latin typeface="Economica"/>
                          <a:ea typeface="Economica"/>
                          <a:cs typeface="Economica"/>
                          <a:sym typeface="Economica"/>
                        </a:rPr>
                        <a:t>😞</a:t>
                      </a:r>
                      <a:endParaRPr b="1" sz="2200">
                        <a:solidFill>
                          <a:srgbClr val="FFFFFF"/>
                        </a:solidFill>
                        <a:latin typeface="Economica"/>
                        <a:ea typeface="Economica"/>
                        <a:cs typeface="Economica"/>
                        <a:sym typeface="Economica"/>
                      </a:endParaRPr>
                    </a:p>
                  </a:txBody>
                  <a:tcPr marT="19050" marB="19050" marR="28575" marL="28575" anchor="b">
                    <a:lnL cap="flat" cmpd="sng" w="9525">
                      <a:solidFill>
                        <a:srgbClr val="8E7CC3"/>
                      </a:solidFill>
                      <a:prstDash val="solid"/>
                      <a:round/>
                      <a:headEnd len="sm" w="sm" type="none"/>
                      <a:tailEnd len="sm" w="sm" type="none"/>
                    </a:lnL>
                    <a:lnR cap="flat" cmpd="sng" w="9525">
                      <a:solidFill>
                        <a:srgbClr val="8E7CC3"/>
                      </a:solidFill>
                      <a:prstDash val="solid"/>
                      <a:round/>
                      <a:headEnd len="sm" w="sm" type="none"/>
                      <a:tailEnd len="sm" w="sm" type="none"/>
                    </a:lnR>
                    <a:lnT cap="flat" cmpd="sng" w="9525">
                      <a:solidFill>
                        <a:srgbClr val="8E7CC3"/>
                      </a:solidFill>
                      <a:prstDash val="solid"/>
                      <a:round/>
                      <a:headEnd len="sm" w="sm" type="none"/>
                      <a:tailEnd len="sm" w="sm" type="none"/>
                    </a:lnT>
                    <a:lnB cap="flat" cmpd="sng" w="9525">
                      <a:solidFill>
                        <a:srgbClr val="8E7CC3"/>
                      </a:solidFill>
                      <a:prstDash val="solid"/>
                      <a:round/>
                      <a:headEnd len="sm" w="sm" type="none"/>
                      <a:tailEnd len="sm" w="sm" type="none"/>
                    </a:lnB>
                    <a:solidFill>
                      <a:srgbClr val="8E7CC3"/>
                    </a:solidFill>
                  </a:tcPr>
                </a:tc>
                <a:tc>
                  <a:txBody>
                    <a:bodyPr/>
                    <a:lstStyle/>
                    <a:p>
                      <a:pPr indent="0" lvl="0" marL="0" rtl="0" algn="ctr">
                        <a:lnSpc>
                          <a:spcPct val="115000"/>
                        </a:lnSpc>
                        <a:spcBef>
                          <a:spcPts val="0"/>
                        </a:spcBef>
                        <a:spcAft>
                          <a:spcPts val="0"/>
                        </a:spcAft>
                        <a:buNone/>
                      </a:pPr>
                      <a:r>
                        <a:rPr lang="en" sz="2200">
                          <a:latin typeface="Economica"/>
                          <a:ea typeface="Economica"/>
                          <a:cs typeface="Economica"/>
                          <a:sym typeface="Economica"/>
                        </a:rPr>
                        <a:t>🤑</a:t>
                      </a:r>
                      <a:endParaRPr sz="2200">
                        <a:latin typeface="Economica"/>
                        <a:ea typeface="Economica"/>
                        <a:cs typeface="Economica"/>
                        <a:sym typeface="Economica"/>
                      </a:endParaRPr>
                    </a:p>
                  </a:txBody>
                  <a:tcPr marT="19050" marB="19050" marR="28575" marL="28575" anchor="b">
                    <a:lnL cap="flat" cmpd="sng" w="9525">
                      <a:solidFill>
                        <a:srgbClr val="8E7CC3"/>
                      </a:solidFill>
                      <a:prstDash val="solid"/>
                      <a:round/>
                      <a:headEnd len="sm" w="sm" type="none"/>
                      <a:tailEnd len="sm" w="sm" type="none"/>
                    </a:lnL>
                    <a:lnR cap="flat" cmpd="sng" w="9525">
                      <a:solidFill>
                        <a:srgbClr val="8E7CC3"/>
                      </a:solidFill>
                      <a:prstDash val="solid"/>
                      <a:round/>
                      <a:headEnd len="sm" w="sm" type="none"/>
                      <a:tailEnd len="sm" w="sm" type="none"/>
                    </a:lnR>
                    <a:lnT cap="flat" cmpd="sng" w="9525">
                      <a:solidFill>
                        <a:srgbClr val="8E7CC3"/>
                      </a:solidFill>
                      <a:prstDash val="solid"/>
                      <a:round/>
                      <a:headEnd len="sm" w="sm" type="none"/>
                      <a:tailEnd len="sm" w="sm" type="none"/>
                    </a:lnT>
                    <a:lnB cap="flat" cmpd="sng" w="9525">
                      <a:solidFill>
                        <a:srgbClr val="8E7CC3"/>
                      </a:solidFill>
                      <a:prstDash val="solid"/>
                      <a:round/>
                      <a:headEnd len="sm" w="sm" type="none"/>
                      <a:tailEnd len="sm" w="sm" type="none"/>
                    </a:lnB>
                    <a:solidFill>
                      <a:srgbClr val="8E7CC3"/>
                    </a:solidFill>
                  </a:tcPr>
                </a:tc>
                <a:tc>
                  <a:txBody>
                    <a:bodyPr/>
                    <a:lstStyle/>
                    <a:p>
                      <a:pPr indent="0" lvl="0" marL="0" rtl="0" algn="ctr">
                        <a:lnSpc>
                          <a:spcPct val="115000"/>
                        </a:lnSpc>
                        <a:spcBef>
                          <a:spcPts val="0"/>
                        </a:spcBef>
                        <a:spcAft>
                          <a:spcPts val="0"/>
                        </a:spcAft>
                        <a:buNone/>
                      </a:pPr>
                      <a:r>
                        <a:rPr b="1" lang="en" sz="2200">
                          <a:solidFill>
                            <a:srgbClr val="FFFFFF"/>
                          </a:solidFill>
                          <a:latin typeface="Economica"/>
                          <a:ea typeface="Economica"/>
                          <a:cs typeface="Economica"/>
                          <a:sym typeface="Economica"/>
                        </a:rPr>
                        <a:t>💡</a:t>
                      </a:r>
                      <a:endParaRPr b="1" sz="2200">
                        <a:solidFill>
                          <a:srgbClr val="FFFFFF"/>
                        </a:solidFill>
                        <a:latin typeface="Economica"/>
                        <a:ea typeface="Economica"/>
                        <a:cs typeface="Economica"/>
                        <a:sym typeface="Economica"/>
                      </a:endParaRPr>
                    </a:p>
                  </a:txBody>
                  <a:tcPr marT="19050" marB="19050" marR="28575" marL="28575" anchor="b">
                    <a:lnL cap="flat" cmpd="sng" w="9525">
                      <a:solidFill>
                        <a:srgbClr val="8E7CC3"/>
                      </a:solidFill>
                      <a:prstDash val="solid"/>
                      <a:round/>
                      <a:headEnd len="sm" w="sm" type="none"/>
                      <a:tailEnd len="sm" w="sm" type="none"/>
                    </a:lnL>
                    <a:lnR cap="flat" cmpd="sng" w="9525">
                      <a:solidFill>
                        <a:srgbClr val="8E7CC3"/>
                      </a:solidFill>
                      <a:prstDash val="solid"/>
                      <a:round/>
                      <a:headEnd len="sm" w="sm" type="none"/>
                      <a:tailEnd len="sm" w="sm" type="none"/>
                    </a:lnR>
                    <a:lnT cap="flat" cmpd="sng" w="9525">
                      <a:solidFill>
                        <a:srgbClr val="8E7CC3"/>
                      </a:solidFill>
                      <a:prstDash val="solid"/>
                      <a:round/>
                      <a:headEnd len="sm" w="sm" type="none"/>
                      <a:tailEnd len="sm" w="sm" type="none"/>
                    </a:lnT>
                    <a:lnB cap="flat" cmpd="sng" w="9525">
                      <a:solidFill>
                        <a:srgbClr val="8E7CC3"/>
                      </a:solidFill>
                      <a:prstDash val="solid"/>
                      <a:round/>
                      <a:headEnd len="sm" w="sm" type="none"/>
                      <a:tailEnd len="sm" w="sm" type="none"/>
                    </a:lnB>
                    <a:solidFill>
                      <a:srgbClr val="8E7CC3"/>
                    </a:solidFill>
                  </a:tcPr>
                </a:tc>
              </a:tr>
              <a:tr h="365950">
                <a:tc>
                  <a:txBody>
                    <a:bodyPr/>
                    <a:lstStyle/>
                    <a:p>
                      <a:pPr indent="0" lvl="0" marL="0" rtl="0" algn="ctr">
                        <a:lnSpc>
                          <a:spcPct val="115000"/>
                        </a:lnSpc>
                        <a:spcBef>
                          <a:spcPts val="0"/>
                        </a:spcBef>
                        <a:spcAft>
                          <a:spcPts val="0"/>
                        </a:spcAft>
                        <a:buNone/>
                      </a:pPr>
                      <a:r>
                        <a:rPr b="1" lang="en" sz="1500">
                          <a:solidFill>
                            <a:srgbClr val="FFFFFF"/>
                          </a:solidFill>
                          <a:latin typeface="Abel"/>
                          <a:ea typeface="Abel"/>
                          <a:cs typeface="Abel"/>
                          <a:sym typeface="Abel"/>
                        </a:rPr>
                        <a:t>Happy</a:t>
                      </a:r>
                      <a:endParaRPr b="1" sz="1500">
                        <a:solidFill>
                          <a:srgbClr val="FFFFFF"/>
                        </a:solidFill>
                        <a:latin typeface="Abel"/>
                        <a:ea typeface="Abel"/>
                        <a:cs typeface="Abel"/>
                        <a:sym typeface="Abel"/>
                      </a:endParaRPr>
                    </a:p>
                  </a:txBody>
                  <a:tcPr marT="19050" marB="19050" marR="28575" marL="28575" anchor="ctr">
                    <a:lnL cap="flat" cmpd="sng" w="9525">
                      <a:solidFill>
                        <a:srgbClr val="8E7CC3"/>
                      </a:solidFill>
                      <a:prstDash val="solid"/>
                      <a:round/>
                      <a:headEnd len="sm" w="sm" type="none"/>
                      <a:tailEnd len="sm" w="sm" type="none"/>
                    </a:lnL>
                    <a:lnR cap="flat" cmpd="sng" w="9525">
                      <a:solidFill>
                        <a:srgbClr val="8E7CC3"/>
                      </a:solidFill>
                      <a:prstDash val="solid"/>
                      <a:round/>
                      <a:headEnd len="sm" w="sm" type="none"/>
                      <a:tailEnd len="sm" w="sm" type="none"/>
                    </a:lnR>
                    <a:lnT cap="flat" cmpd="sng" w="9525">
                      <a:solidFill>
                        <a:srgbClr val="8E7CC3"/>
                      </a:solidFill>
                      <a:prstDash val="solid"/>
                      <a:round/>
                      <a:headEnd len="sm" w="sm" type="none"/>
                      <a:tailEnd len="sm" w="sm" type="none"/>
                    </a:lnT>
                    <a:lnB cap="flat" cmpd="sng" w="9525">
                      <a:solidFill>
                        <a:srgbClr val="8E7CC3"/>
                      </a:solidFill>
                      <a:prstDash val="solid"/>
                      <a:round/>
                      <a:headEnd len="sm" w="sm" type="none"/>
                      <a:tailEnd len="sm" w="sm" type="none"/>
                    </a:lnB>
                    <a:solidFill>
                      <a:srgbClr val="8E7CC3"/>
                    </a:solidFill>
                  </a:tcPr>
                </a:tc>
                <a:tc>
                  <a:txBody>
                    <a:bodyPr/>
                    <a:lstStyle/>
                    <a:p>
                      <a:pPr indent="0" lvl="0" marL="0" rtl="0" algn="ctr">
                        <a:lnSpc>
                          <a:spcPct val="115000"/>
                        </a:lnSpc>
                        <a:spcBef>
                          <a:spcPts val="0"/>
                        </a:spcBef>
                        <a:spcAft>
                          <a:spcPts val="0"/>
                        </a:spcAft>
                        <a:buNone/>
                      </a:pPr>
                      <a:r>
                        <a:rPr b="1" lang="en" sz="1500">
                          <a:solidFill>
                            <a:srgbClr val="FFFFFF"/>
                          </a:solidFill>
                          <a:latin typeface="Abel"/>
                          <a:ea typeface="Abel"/>
                          <a:cs typeface="Abel"/>
                          <a:sym typeface="Abel"/>
                        </a:rPr>
                        <a:t>Sad</a:t>
                      </a:r>
                      <a:endParaRPr b="1" sz="1500">
                        <a:solidFill>
                          <a:srgbClr val="FFFFFF"/>
                        </a:solidFill>
                        <a:latin typeface="Abel"/>
                        <a:ea typeface="Abel"/>
                        <a:cs typeface="Abel"/>
                        <a:sym typeface="Abel"/>
                      </a:endParaRPr>
                    </a:p>
                  </a:txBody>
                  <a:tcPr marT="19050" marB="19050" marR="28575" marL="28575" anchor="ctr">
                    <a:lnL cap="flat" cmpd="sng" w="9525">
                      <a:solidFill>
                        <a:srgbClr val="8E7CC3"/>
                      </a:solidFill>
                      <a:prstDash val="solid"/>
                      <a:round/>
                      <a:headEnd len="sm" w="sm" type="none"/>
                      <a:tailEnd len="sm" w="sm" type="none"/>
                    </a:lnL>
                    <a:lnR cap="flat" cmpd="sng" w="9525">
                      <a:solidFill>
                        <a:srgbClr val="8E7CC3"/>
                      </a:solidFill>
                      <a:prstDash val="solid"/>
                      <a:round/>
                      <a:headEnd len="sm" w="sm" type="none"/>
                      <a:tailEnd len="sm" w="sm" type="none"/>
                    </a:lnR>
                    <a:lnT cap="flat" cmpd="sng" w="9525">
                      <a:solidFill>
                        <a:srgbClr val="8E7CC3"/>
                      </a:solidFill>
                      <a:prstDash val="solid"/>
                      <a:round/>
                      <a:headEnd len="sm" w="sm" type="none"/>
                      <a:tailEnd len="sm" w="sm" type="none"/>
                    </a:lnT>
                    <a:lnB cap="flat" cmpd="sng" w="9525">
                      <a:solidFill>
                        <a:srgbClr val="8E7CC3"/>
                      </a:solidFill>
                      <a:prstDash val="solid"/>
                      <a:round/>
                      <a:headEnd len="sm" w="sm" type="none"/>
                      <a:tailEnd len="sm" w="sm" type="none"/>
                    </a:lnB>
                    <a:solidFill>
                      <a:srgbClr val="8E7CC3"/>
                    </a:solidFill>
                  </a:tcPr>
                </a:tc>
                <a:tc>
                  <a:txBody>
                    <a:bodyPr/>
                    <a:lstStyle/>
                    <a:p>
                      <a:pPr indent="0" lvl="0" marL="0" rtl="0" algn="ctr">
                        <a:lnSpc>
                          <a:spcPct val="115000"/>
                        </a:lnSpc>
                        <a:spcBef>
                          <a:spcPts val="0"/>
                        </a:spcBef>
                        <a:spcAft>
                          <a:spcPts val="0"/>
                        </a:spcAft>
                        <a:buNone/>
                      </a:pPr>
                      <a:r>
                        <a:rPr b="1" lang="en" sz="1500">
                          <a:solidFill>
                            <a:srgbClr val="FFFFFF"/>
                          </a:solidFill>
                          <a:latin typeface="Abel"/>
                          <a:ea typeface="Abel"/>
                          <a:cs typeface="Abel"/>
                          <a:sym typeface="Abel"/>
                        </a:rPr>
                        <a:t>Hurt</a:t>
                      </a:r>
                      <a:endParaRPr b="1" sz="1500">
                        <a:solidFill>
                          <a:srgbClr val="FFFFFF"/>
                        </a:solidFill>
                        <a:latin typeface="Abel"/>
                        <a:ea typeface="Abel"/>
                        <a:cs typeface="Abel"/>
                        <a:sym typeface="Abel"/>
                      </a:endParaRPr>
                    </a:p>
                  </a:txBody>
                  <a:tcPr marT="19050" marB="19050" marR="28575" marL="28575" anchor="ctr">
                    <a:lnL cap="flat" cmpd="sng" w="9525">
                      <a:solidFill>
                        <a:srgbClr val="8E7CC3"/>
                      </a:solidFill>
                      <a:prstDash val="solid"/>
                      <a:round/>
                      <a:headEnd len="sm" w="sm" type="none"/>
                      <a:tailEnd len="sm" w="sm" type="none"/>
                    </a:lnL>
                    <a:lnR cap="flat" cmpd="sng" w="9525">
                      <a:solidFill>
                        <a:srgbClr val="8E7CC3"/>
                      </a:solidFill>
                      <a:prstDash val="solid"/>
                      <a:round/>
                      <a:headEnd len="sm" w="sm" type="none"/>
                      <a:tailEnd len="sm" w="sm" type="none"/>
                    </a:lnR>
                    <a:lnT cap="flat" cmpd="sng" w="9525">
                      <a:solidFill>
                        <a:srgbClr val="8E7CC3"/>
                      </a:solidFill>
                      <a:prstDash val="solid"/>
                      <a:round/>
                      <a:headEnd len="sm" w="sm" type="none"/>
                      <a:tailEnd len="sm" w="sm" type="none"/>
                    </a:lnT>
                    <a:lnB cap="flat" cmpd="sng" w="9525">
                      <a:solidFill>
                        <a:srgbClr val="8E7CC3"/>
                      </a:solidFill>
                      <a:prstDash val="solid"/>
                      <a:round/>
                      <a:headEnd len="sm" w="sm" type="none"/>
                      <a:tailEnd len="sm" w="sm" type="none"/>
                    </a:lnB>
                    <a:solidFill>
                      <a:srgbClr val="8E7CC3"/>
                    </a:solidFill>
                  </a:tcPr>
                </a:tc>
                <a:tc>
                  <a:txBody>
                    <a:bodyPr/>
                    <a:lstStyle/>
                    <a:p>
                      <a:pPr indent="0" lvl="0" marL="0" rtl="0" algn="ctr">
                        <a:lnSpc>
                          <a:spcPct val="115000"/>
                        </a:lnSpc>
                        <a:spcBef>
                          <a:spcPts val="0"/>
                        </a:spcBef>
                        <a:spcAft>
                          <a:spcPts val="0"/>
                        </a:spcAft>
                        <a:buNone/>
                      </a:pPr>
                      <a:r>
                        <a:rPr b="1" lang="en" sz="1500">
                          <a:solidFill>
                            <a:srgbClr val="FFFFFF"/>
                          </a:solidFill>
                          <a:latin typeface="Abel"/>
                          <a:ea typeface="Abel"/>
                          <a:cs typeface="Abel"/>
                          <a:sym typeface="Abel"/>
                        </a:rPr>
                        <a:t>Content</a:t>
                      </a:r>
                      <a:endParaRPr b="1" sz="1500">
                        <a:solidFill>
                          <a:srgbClr val="FFFFFF"/>
                        </a:solidFill>
                        <a:latin typeface="Abel"/>
                        <a:ea typeface="Abel"/>
                        <a:cs typeface="Abel"/>
                        <a:sym typeface="Abel"/>
                      </a:endParaRPr>
                    </a:p>
                  </a:txBody>
                  <a:tcPr marT="19050" marB="19050" marR="28575" marL="28575" anchor="ctr">
                    <a:lnL cap="flat" cmpd="sng" w="9525">
                      <a:solidFill>
                        <a:srgbClr val="8E7CC3"/>
                      </a:solidFill>
                      <a:prstDash val="solid"/>
                      <a:round/>
                      <a:headEnd len="sm" w="sm" type="none"/>
                      <a:tailEnd len="sm" w="sm" type="none"/>
                    </a:lnL>
                    <a:lnR cap="flat" cmpd="sng" w="9525">
                      <a:solidFill>
                        <a:srgbClr val="8E7CC3"/>
                      </a:solidFill>
                      <a:prstDash val="solid"/>
                      <a:round/>
                      <a:headEnd len="sm" w="sm" type="none"/>
                      <a:tailEnd len="sm" w="sm" type="none"/>
                    </a:lnR>
                    <a:lnT cap="flat" cmpd="sng" w="9525">
                      <a:solidFill>
                        <a:srgbClr val="8E7CC3"/>
                      </a:solidFill>
                      <a:prstDash val="solid"/>
                      <a:round/>
                      <a:headEnd len="sm" w="sm" type="none"/>
                      <a:tailEnd len="sm" w="sm" type="none"/>
                    </a:lnT>
                    <a:lnB cap="flat" cmpd="sng" w="9525">
                      <a:solidFill>
                        <a:srgbClr val="8E7CC3"/>
                      </a:solidFill>
                      <a:prstDash val="solid"/>
                      <a:round/>
                      <a:headEnd len="sm" w="sm" type="none"/>
                      <a:tailEnd len="sm" w="sm" type="none"/>
                    </a:lnB>
                    <a:solidFill>
                      <a:srgbClr val="8E7CC3"/>
                    </a:solidFill>
                  </a:tcPr>
                </a:tc>
                <a:tc>
                  <a:txBody>
                    <a:bodyPr/>
                    <a:lstStyle/>
                    <a:p>
                      <a:pPr indent="0" lvl="0" marL="0" rtl="0" algn="ctr">
                        <a:lnSpc>
                          <a:spcPct val="115000"/>
                        </a:lnSpc>
                        <a:spcBef>
                          <a:spcPts val="0"/>
                        </a:spcBef>
                        <a:spcAft>
                          <a:spcPts val="0"/>
                        </a:spcAft>
                        <a:buNone/>
                      </a:pPr>
                      <a:r>
                        <a:rPr b="1" lang="en" sz="1500">
                          <a:solidFill>
                            <a:srgbClr val="FFFFFF"/>
                          </a:solidFill>
                          <a:latin typeface="Abel"/>
                          <a:ea typeface="Abel"/>
                          <a:cs typeface="Abel"/>
                          <a:sym typeface="Abel"/>
                        </a:rPr>
                        <a:t>Unsure</a:t>
                      </a:r>
                      <a:endParaRPr b="1" sz="1500">
                        <a:solidFill>
                          <a:srgbClr val="FFFFFF"/>
                        </a:solidFill>
                        <a:latin typeface="Abel"/>
                        <a:ea typeface="Abel"/>
                        <a:cs typeface="Abel"/>
                        <a:sym typeface="Abel"/>
                      </a:endParaRPr>
                    </a:p>
                  </a:txBody>
                  <a:tcPr marT="19050" marB="19050" marR="28575" marL="28575" anchor="ctr">
                    <a:lnL cap="flat" cmpd="sng" w="9525">
                      <a:solidFill>
                        <a:srgbClr val="8E7CC3"/>
                      </a:solidFill>
                      <a:prstDash val="solid"/>
                      <a:round/>
                      <a:headEnd len="sm" w="sm" type="none"/>
                      <a:tailEnd len="sm" w="sm" type="none"/>
                    </a:lnL>
                    <a:lnR cap="flat" cmpd="sng" w="9525">
                      <a:solidFill>
                        <a:srgbClr val="8E7CC3"/>
                      </a:solidFill>
                      <a:prstDash val="solid"/>
                      <a:round/>
                      <a:headEnd len="sm" w="sm" type="none"/>
                      <a:tailEnd len="sm" w="sm" type="none"/>
                    </a:lnR>
                    <a:lnT cap="flat" cmpd="sng" w="9525">
                      <a:solidFill>
                        <a:srgbClr val="8E7CC3"/>
                      </a:solidFill>
                      <a:prstDash val="solid"/>
                      <a:round/>
                      <a:headEnd len="sm" w="sm" type="none"/>
                      <a:tailEnd len="sm" w="sm" type="none"/>
                    </a:lnT>
                    <a:lnB cap="flat" cmpd="sng" w="9525">
                      <a:solidFill>
                        <a:srgbClr val="8E7CC3"/>
                      </a:solidFill>
                      <a:prstDash val="solid"/>
                      <a:round/>
                      <a:headEnd len="sm" w="sm" type="none"/>
                      <a:tailEnd len="sm" w="sm" type="none"/>
                    </a:lnB>
                    <a:solidFill>
                      <a:srgbClr val="8E7CC3"/>
                    </a:solidFill>
                  </a:tcPr>
                </a:tc>
                <a:tc>
                  <a:txBody>
                    <a:bodyPr/>
                    <a:lstStyle/>
                    <a:p>
                      <a:pPr indent="0" lvl="0" marL="0" rtl="0" algn="ctr">
                        <a:lnSpc>
                          <a:spcPct val="115000"/>
                        </a:lnSpc>
                        <a:spcBef>
                          <a:spcPts val="0"/>
                        </a:spcBef>
                        <a:spcAft>
                          <a:spcPts val="0"/>
                        </a:spcAft>
                        <a:buNone/>
                      </a:pPr>
                      <a:r>
                        <a:rPr b="1" lang="en" sz="1500">
                          <a:solidFill>
                            <a:srgbClr val="FFFFFF"/>
                          </a:solidFill>
                          <a:latin typeface="Abel"/>
                          <a:ea typeface="Abel"/>
                          <a:cs typeface="Abel"/>
                          <a:sym typeface="Abel"/>
                        </a:rPr>
                        <a:t>Angry</a:t>
                      </a:r>
                      <a:endParaRPr b="1" sz="1500">
                        <a:solidFill>
                          <a:srgbClr val="FFFFFF"/>
                        </a:solidFill>
                        <a:latin typeface="Abel"/>
                        <a:ea typeface="Abel"/>
                        <a:cs typeface="Abel"/>
                        <a:sym typeface="Abel"/>
                      </a:endParaRPr>
                    </a:p>
                  </a:txBody>
                  <a:tcPr marT="19050" marB="19050" marR="28575" marL="28575" anchor="ctr">
                    <a:lnL cap="flat" cmpd="sng" w="9525">
                      <a:solidFill>
                        <a:srgbClr val="8E7CC3"/>
                      </a:solidFill>
                      <a:prstDash val="solid"/>
                      <a:round/>
                      <a:headEnd len="sm" w="sm" type="none"/>
                      <a:tailEnd len="sm" w="sm" type="none"/>
                    </a:lnL>
                    <a:lnR cap="flat" cmpd="sng" w="9525">
                      <a:solidFill>
                        <a:srgbClr val="8E7CC3"/>
                      </a:solidFill>
                      <a:prstDash val="solid"/>
                      <a:round/>
                      <a:headEnd len="sm" w="sm" type="none"/>
                      <a:tailEnd len="sm" w="sm" type="none"/>
                    </a:lnR>
                    <a:lnT cap="flat" cmpd="sng" w="9525">
                      <a:solidFill>
                        <a:srgbClr val="8E7CC3"/>
                      </a:solidFill>
                      <a:prstDash val="solid"/>
                      <a:round/>
                      <a:headEnd len="sm" w="sm" type="none"/>
                      <a:tailEnd len="sm" w="sm" type="none"/>
                    </a:lnT>
                    <a:lnB cap="flat" cmpd="sng" w="9525">
                      <a:solidFill>
                        <a:srgbClr val="8E7CC3"/>
                      </a:solidFill>
                      <a:prstDash val="solid"/>
                      <a:round/>
                      <a:headEnd len="sm" w="sm" type="none"/>
                      <a:tailEnd len="sm" w="sm" type="none"/>
                    </a:lnB>
                    <a:solidFill>
                      <a:srgbClr val="8E7CC3"/>
                    </a:solidFill>
                  </a:tcPr>
                </a:tc>
                <a:tc>
                  <a:txBody>
                    <a:bodyPr/>
                    <a:lstStyle/>
                    <a:p>
                      <a:pPr indent="0" lvl="0" marL="0" rtl="0" algn="ctr">
                        <a:lnSpc>
                          <a:spcPct val="115000"/>
                        </a:lnSpc>
                        <a:spcBef>
                          <a:spcPts val="0"/>
                        </a:spcBef>
                        <a:spcAft>
                          <a:spcPts val="0"/>
                        </a:spcAft>
                        <a:buNone/>
                      </a:pPr>
                      <a:r>
                        <a:rPr b="1" lang="en" sz="1500">
                          <a:solidFill>
                            <a:srgbClr val="FFFFFF"/>
                          </a:solidFill>
                          <a:latin typeface="Abel"/>
                          <a:ea typeface="Abel"/>
                          <a:cs typeface="Abel"/>
                          <a:sym typeface="Abel"/>
                        </a:rPr>
                        <a:t>Connected</a:t>
                      </a:r>
                      <a:endParaRPr b="1" sz="1500">
                        <a:solidFill>
                          <a:srgbClr val="FFFFFF"/>
                        </a:solidFill>
                        <a:latin typeface="Abel"/>
                        <a:ea typeface="Abel"/>
                        <a:cs typeface="Abel"/>
                        <a:sym typeface="Abel"/>
                      </a:endParaRPr>
                    </a:p>
                  </a:txBody>
                  <a:tcPr marT="19050" marB="19050" marR="28575" marL="28575" anchor="ctr">
                    <a:lnL cap="flat" cmpd="sng" w="9525">
                      <a:solidFill>
                        <a:srgbClr val="8E7CC3"/>
                      </a:solidFill>
                      <a:prstDash val="solid"/>
                      <a:round/>
                      <a:headEnd len="sm" w="sm" type="none"/>
                      <a:tailEnd len="sm" w="sm" type="none"/>
                    </a:lnL>
                    <a:lnR cap="flat" cmpd="sng" w="9525">
                      <a:solidFill>
                        <a:srgbClr val="8E7CC3"/>
                      </a:solidFill>
                      <a:prstDash val="solid"/>
                      <a:round/>
                      <a:headEnd len="sm" w="sm" type="none"/>
                      <a:tailEnd len="sm" w="sm" type="none"/>
                    </a:lnR>
                    <a:lnT cap="flat" cmpd="sng" w="9525">
                      <a:solidFill>
                        <a:srgbClr val="8E7CC3"/>
                      </a:solidFill>
                      <a:prstDash val="solid"/>
                      <a:round/>
                      <a:headEnd len="sm" w="sm" type="none"/>
                      <a:tailEnd len="sm" w="sm" type="none"/>
                    </a:lnT>
                    <a:lnB cap="flat" cmpd="sng" w="9525">
                      <a:solidFill>
                        <a:srgbClr val="8E7CC3"/>
                      </a:solidFill>
                      <a:prstDash val="solid"/>
                      <a:round/>
                      <a:headEnd len="sm" w="sm" type="none"/>
                      <a:tailEnd len="sm" w="sm" type="none"/>
                    </a:lnB>
                    <a:solidFill>
                      <a:srgbClr val="8E7CC3"/>
                    </a:solidFill>
                  </a:tcPr>
                </a:tc>
                <a:tc>
                  <a:txBody>
                    <a:bodyPr/>
                    <a:lstStyle/>
                    <a:p>
                      <a:pPr indent="0" lvl="0" marL="0" rtl="0" algn="ctr">
                        <a:lnSpc>
                          <a:spcPct val="115000"/>
                        </a:lnSpc>
                        <a:spcBef>
                          <a:spcPts val="0"/>
                        </a:spcBef>
                        <a:spcAft>
                          <a:spcPts val="0"/>
                        </a:spcAft>
                        <a:buNone/>
                      </a:pPr>
                      <a:r>
                        <a:rPr b="1" lang="en" sz="1500">
                          <a:solidFill>
                            <a:srgbClr val="FFFFFF"/>
                          </a:solidFill>
                          <a:latin typeface="Abel"/>
                          <a:ea typeface="Abel"/>
                          <a:cs typeface="Abel"/>
                          <a:sym typeface="Abel"/>
                        </a:rPr>
                        <a:t>Lonely</a:t>
                      </a:r>
                      <a:endParaRPr b="1" sz="1500">
                        <a:solidFill>
                          <a:srgbClr val="FFFFFF"/>
                        </a:solidFill>
                        <a:latin typeface="Abel"/>
                        <a:ea typeface="Abel"/>
                        <a:cs typeface="Abel"/>
                        <a:sym typeface="Abel"/>
                      </a:endParaRPr>
                    </a:p>
                  </a:txBody>
                  <a:tcPr marT="19050" marB="19050" marR="28575" marL="28575" anchor="ctr">
                    <a:lnL cap="flat" cmpd="sng" w="9525">
                      <a:solidFill>
                        <a:srgbClr val="8E7CC3"/>
                      </a:solidFill>
                      <a:prstDash val="solid"/>
                      <a:round/>
                      <a:headEnd len="sm" w="sm" type="none"/>
                      <a:tailEnd len="sm" w="sm" type="none"/>
                    </a:lnL>
                    <a:lnR cap="flat" cmpd="sng" w="9525">
                      <a:solidFill>
                        <a:srgbClr val="8E7CC3"/>
                      </a:solidFill>
                      <a:prstDash val="solid"/>
                      <a:round/>
                      <a:headEnd len="sm" w="sm" type="none"/>
                      <a:tailEnd len="sm" w="sm" type="none"/>
                    </a:lnR>
                    <a:lnT cap="flat" cmpd="sng" w="9525">
                      <a:solidFill>
                        <a:srgbClr val="8E7CC3"/>
                      </a:solidFill>
                      <a:prstDash val="solid"/>
                      <a:round/>
                      <a:headEnd len="sm" w="sm" type="none"/>
                      <a:tailEnd len="sm" w="sm" type="none"/>
                    </a:lnT>
                    <a:lnB cap="flat" cmpd="sng" w="9525">
                      <a:solidFill>
                        <a:srgbClr val="8E7CC3"/>
                      </a:solidFill>
                      <a:prstDash val="solid"/>
                      <a:round/>
                      <a:headEnd len="sm" w="sm" type="none"/>
                      <a:tailEnd len="sm" w="sm" type="none"/>
                    </a:lnB>
                    <a:solidFill>
                      <a:srgbClr val="8E7CC3"/>
                    </a:solidFill>
                  </a:tcPr>
                </a:tc>
                <a:tc>
                  <a:txBody>
                    <a:bodyPr/>
                    <a:lstStyle/>
                    <a:p>
                      <a:pPr indent="0" lvl="0" marL="0" rtl="0" algn="ctr">
                        <a:lnSpc>
                          <a:spcPct val="115000"/>
                        </a:lnSpc>
                        <a:spcBef>
                          <a:spcPts val="0"/>
                        </a:spcBef>
                        <a:spcAft>
                          <a:spcPts val="0"/>
                        </a:spcAft>
                        <a:buNone/>
                      </a:pPr>
                      <a:r>
                        <a:rPr b="1" lang="en" sz="1500">
                          <a:solidFill>
                            <a:srgbClr val="FFFFFF"/>
                          </a:solidFill>
                          <a:latin typeface="Abel"/>
                          <a:ea typeface="Abel"/>
                          <a:cs typeface="Abel"/>
                          <a:sym typeface="Abel"/>
                        </a:rPr>
                        <a:t>Want-ing</a:t>
                      </a:r>
                      <a:endParaRPr b="1" sz="1500">
                        <a:solidFill>
                          <a:srgbClr val="FFFFFF"/>
                        </a:solidFill>
                        <a:latin typeface="Abel"/>
                        <a:ea typeface="Abel"/>
                        <a:cs typeface="Abel"/>
                        <a:sym typeface="Abel"/>
                      </a:endParaRPr>
                    </a:p>
                  </a:txBody>
                  <a:tcPr marT="19050" marB="19050" marR="28575" marL="28575" anchor="ctr">
                    <a:lnL cap="flat" cmpd="sng" w="9525">
                      <a:solidFill>
                        <a:srgbClr val="8E7CC3"/>
                      </a:solidFill>
                      <a:prstDash val="solid"/>
                      <a:round/>
                      <a:headEnd len="sm" w="sm" type="none"/>
                      <a:tailEnd len="sm" w="sm" type="none"/>
                    </a:lnL>
                    <a:lnR cap="flat" cmpd="sng" w="9525">
                      <a:solidFill>
                        <a:srgbClr val="8E7CC3"/>
                      </a:solidFill>
                      <a:prstDash val="solid"/>
                      <a:round/>
                      <a:headEnd len="sm" w="sm" type="none"/>
                      <a:tailEnd len="sm" w="sm" type="none"/>
                    </a:lnR>
                    <a:lnT cap="flat" cmpd="sng" w="9525">
                      <a:solidFill>
                        <a:srgbClr val="8E7CC3"/>
                      </a:solidFill>
                      <a:prstDash val="solid"/>
                      <a:round/>
                      <a:headEnd len="sm" w="sm" type="none"/>
                      <a:tailEnd len="sm" w="sm" type="none"/>
                    </a:lnT>
                    <a:lnB cap="flat" cmpd="sng" w="9525">
                      <a:solidFill>
                        <a:srgbClr val="8E7CC3"/>
                      </a:solidFill>
                      <a:prstDash val="solid"/>
                      <a:round/>
                      <a:headEnd len="sm" w="sm" type="none"/>
                      <a:tailEnd len="sm" w="sm" type="none"/>
                    </a:lnB>
                    <a:solidFill>
                      <a:srgbClr val="8E7CC3"/>
                    </a:solidFill>
                  </a:tcPr>
                </a:tc>
                <a:tc>
                  <a:txBody>
                    <a:bodyPr/>
                    <a:lstStyle/>
                    <a:p>
                      <a:pPr indent="0" lvl="0" marL="0" rtl="0" algn="ctr">
                        <a:lnSpc>
                          <a:spcPct val="115000"/>
                        </a:lnSpc>
                        <a:spcBef>
                          <a:spcPts val="0"/>
                        </a:spcBef>
                        <a:spcAft>
                          <a:spcPts val="0"/>
                        </a:spcAft>
                        <a:buNone/>
                      </a:pPr>
                      <a:r>
                        <a:rPr b="1" lang="en" sz="1500">
                          <a:solidFill>
                            <a:srgbClr val="FFFFFF"/>
                          </a:solidFill>
                          <a:latin typeface="Abel"/>
                          <a:ea typeface="Abel"/>
                          <a:cs typeface="Abel"/>
                          <a:sym typeface="Abel"/>
                        </a:rPr>
                        <a:t>Aware</a:t>
                      </a:r>
                      <a:endParaRPr b="1" sz="1500">
                        <a:solidFill>
                          <a:srgbClr val="FFFFFF"/>
                        </a:solidFill>
                        <a:latin typeface="Abel"/>
                        <a:ea typeface="Abel"/>
                        <a:cs typeface="Abel"/>
                        <a:sym typeface="Abel"/>
                      </a:endParaRPr>
                    </a:p>
                  </a:txBody>
                  <a:tcPr marT="19050" marB="19050" marR="28575" marL="28575" anchor="ctr">
                    <a:lnL cap="flat" cmpd="sng" w="9525">
                      <a:solidFill>
                        <a:srgbClr val="8E7CC3"/>
                      </a:solidFill>
                      <a:prstDash val="solid"/>
                      <a:round/>
                      <a:headEnd len="sm" w="sm" type="none"/>
                      <a:tailEnd len="sm" w="sm" type="none"/>
                    </a:lnL>
                    <a:lnR cap="flat" cmpd="sng" w="9525">
                      <a:solidFill>
                        <a:srgbClr val="8E7CC3"/>
                      </a:solidFill>
                      <a:prstDash val="solid"/>
                      <a:round/>
                      <a:headEnd len="sm" w="sm" type="none"/>
                      <a:tailEnd len="sm" w="sm" type="none"/>
                    </a:lnR>
                    <a:lnT cap="flat" cmpd="sng" w="9525">
                      <a:solidFill>
                        <a:srgbClr val="8E7CC3"/>
                      </a:solidFill>
                      <a:prstDash val="solid"/>
                      <a:round/>
                      <a:headEnd len="sm" w="sm" type="none"/>
                      <a:tailEnd len="sm" w="sm" type="none"/>
                    </a:lnT>
                    <a:lnB cap="flat" cmpd="sng" w="9525">
                      <a:solidFill>
                        <a:srgbClr val="8E7CC3"/>
                      </a:solidFill>
                      <a:prstDash val="solid"/>
                      <a:round/>
                      <a:headEnd len="sm" w="sm" type="none"/>
                      <a:tailEnd len="sm" w="sm" type="none"/>
                    </a:lnB>
                    <a:solidFill>
                      <a:srgbClr val="8E7CC3"/>
                    </a:solidFill>
                  </a:tcPr>
                </a:tc>
              </a:tr>
              <a:tr h="453950">
                <a:tc>
                  <a:txBody>
                    <a:bodyPr/>
                    <a:lstStyle/>
                    <a:p>
                      <a:pPr indent="0" lvl="0" marL="0" rtl="0" algn="ctr">
                        <a:lnSpc>
                          <a:spcPct val="115000"/>
                        </a:lnSpc>
                        <a:spcBef>
                          <a:spcPts val="0"/>
                        </a:spcBef>
                        <a:spcAft>
                          <a:spcPts val="0"/>
                        </a:spcAft>
                        <a:buNone/>
                      </a:pPr>
                      <a:r>
                        <a:rPr lang="en" sz="1100">
                          <a:latin typeface="Lato"/>
                          <a:ea typeface="Lato"/>
                          <a:cs typeface="Lato"/>
                          <a:sym typeface="Lato"/>
                        </a:rPr>
                        <a:t>Amused</a:t>
                      </a:r>
                      <a:endParaRPr sz="1100">
                        <a:latin typeface="Lato"/>
                        <a:ea typeface="Lato"/>
                        <a:cs typeface="Lato"/>
                        <a:sym typeface="Lato"/>
                      </a:endParaRPr>
                    </a:p>
                  </a:txBody>
                  <a:tcPr marT="19050" marB="19050" marR="28575" marL="28575" anchor="ctr">
                    <a:lnL cap="flat" cmpd="sng" w="9525">
                      <a:solidFill>
                        <a:srgbClr val="B4A7D6"/>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8E7CC3"/>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Bored</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8E7CC3"/>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Anguish</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8E7CC3"/>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Admiration</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8E7CC3"/>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Anxious</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8E7CC3"/>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Betrayed</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8E7CC3"/>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Belonging</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8E7CC3"/>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Avoidant</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8E7CC3"/>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Clingy</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8E7CC3"/>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Appreciative</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8E7CC3"/>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r>
              <a:tr h="453950">
                <a:tc>
                  <a:txBody>
                    <a:bodyPr/>
                    <a:lstStyle/>
                    <a:p>
                      <a:pPr indent="0" lvl="0" marL="0" rtl="0" algn="ctr">
                        <a:lnSpc>
                          <a:spcPct val="115000"/>
                        </a:lnSpc>
                        <a:spcBef>
                          <a:spcPts val="0"/>
                        </a:spcBef>
                        <a:spcAft>
                          <a:spcPts val="0"/>
                        </a:spcAft>
                        <a:buNone/>
                      </a:pPr>
                      <a:r>
                        <a:rPr lang="en" sz="1100">
                          <a:latin typeface="Lato"/>
                          <a:ea typeface="Lato"/>
                          <a:cs typeface="Lato"/>
                          <a:sym typeface="Lato"/>
                        </a:rPr>
                        <a:t>Confident</a:t>
                      </a:r>
                      <a:endParaRPr sz="1100">
                        <a:latin typeface="Lato"/>
                        <a:ea typeface="Lato"/>
                        <a:cs typeface="Lato"/>
                        <a:sym typeface="Lato"/>
                      </a:endParaRPr>
                    </a:p>
                  </a:txBody>
                  <a:tcPr marT="19050" marB="19050" marR="28575" marL="28575" anchor="ctr">
                    <a:lnL cap="flat" cmpd="sng" w="9525">
                      <a:solidFill>
                        <a:srgbClr val="B4A7D6"/>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Despair</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Dread</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Calm</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Bittersweet</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Danger</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Empathy</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Compared</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Controlling</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Awe</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r>
              <a:tr h="453950">
                <a:tc>
                  <a:txBody>
                    <a:bodyPr/>
                    <a:lstStyle/>
                    <a:p>
                      <a:pPr indent="0" lvl="0" marL="0" rtl="0" algn="ctr">
                        <a:lnSpc>
                          <a:spcPct val="115000"/>
                        </a:lnSpc>
                        <a:spcBef>
                          <a:spcPts val="0"/>
                        </a:spcBef>
                        <a:spcAft>
                          <a:spcPts val="0"/>
                        </a:spcAft>
                        <a:buNone/>
                      </a:pPr>
                      <a:r>
                        <a:rPr lang="en" sz="1100">
                          <a:latin typeface="Lato"/>
                          <a:ea typeface="Lato"/>
                          <a:cs typeface="Lato"/>
                          <a:sym typeface="Lato"/>
                        </a:rPr>
                        <a:t>Empowered</a:t>
                      </a:r>
                      <a:endParaRPr sz="1100">
                        <a:latin typeface="Lato"/>
                        <a:ea typeface="Lato"/>
                        <a:cs typeface="Lato"/>
                        <a:sym typeface="Lato"/>
                      </a:endParaRPr>
                    </a:p>
                  </a:txBody>
                  <a:tcPr marT="19050" marB="19050" marR="28575" marL="28575" anchor="ctr">
                    <a:lnL cap="flat" cmpd="sng" w="9525">
                      <a:solidFill>
                        <a:srgbClr val="B4A7D6"/>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Disappointed</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Embarrassed</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Comfortable</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Confused</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Defensive</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Fitting In</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Dehumanized</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Craving</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Compassion</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r>
              <a:tr h="453950">
                <a:tc>
                  <a:txBody>
                    <a:bodyPr/>
                    <a:lstStyle/>
                    <a:p>
                      <a:pPr indent="0" lvl="0" marL="0" rtl="0" algn="ctr">
                        <a:lnSpc>
                          <a:spcPct val="115000"/>
                        </a:lnSpc>
                        <a:spcBef>
                          <a:spcPts val="0"/>
                        </a:spcBef>
                        <a:spcAft>
                          <a:spcPts val="0"/>
                        </a:spcAft>
                        <a:buNone/>
                      </a:pPr>
                      <a:r>
                        <a:rPr lang="en" sz="1100">
                          <a:latin typeface="Lato"/>
                          <a:ea typeface="Lato"/>
                          <a:cs typeface="Lato"/>
                          <a:sym typeface="Lato"/>
                        </a:rPr>
                        <a:t>Excited</a:t>
                      </a:r>
                      <a:endParaRPr sz="1100">
                        <a:latin typeface="Lato"/>
                        <a:ea typeface="Lato"/>
                        <a:cs typeface="Lato"/>
                        <a:sym typeface="Lato"/>
                      </a:endParaRPr>
                    </a:p>
                  </a:txBody>
                  <a:tcPr marT="19050" marB="19050" marR="28575" marL="28575" anchor="ctr">
                    <a:lnL cap="flat" cmpd="sng" w="9525">
                      <a:solidFill>
                        <a:srgbClr val="B4A7D6"/>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Discouraged</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Grief</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Humble</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Dissociated</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Disgust</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Heard</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Invalidated</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Greedy</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Curious</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r>
              <a:tr h="453950">
                <a:tc>
                  <a:txBody>
                    <a:bodyPr/>
                    <a:lstStyle/>
                    <a:p>
                      <a:pPr indent="0" lvl="0" marL="0" rtl="0" algn="ctr">
                        <a:lnSpc>
                          <a:spcPct val="115000"/>
                        </a:lnSpc>
                        <a:spcBef>
                          <a:spcPts val="0"/>
                        </a:spcBef>
                        <a:spcAft>
                          <a:spcPts val="0"/>
                        </a:spcAft>
                        <a:buNone/>
                      </a:pPr>
                      <a:r>
                        <a:rPr lang="en" sz="1100">
                          <a:latin typeface="Lato"/>
                          <a:ea typeface="Lato"/>
                          <a:cs typeface="Lato"/>
                          <a:sym typeface="Lato"/>
                        </a:rPr>
                        <a:t>Grateful</a:t>
                      </a:r>
                      <a:endParaRPr sz="1100">
                        <a:latin typeface="Lato"/>
                        <a:ea typeface="Lato"/>
                        <a:cs typeface="Lato"/>
                        <a:sym typeface="Lato"/>
                      </a:endParaRPr>
                    </a:p>
                  </a:txBody>
                  <a:tcPr marT="19050" marB="19050" marR="28575" marL="28575" anchor="ctr">
                    <a:lnL cap="flat" cmpd="sng" w="9525">
                      <a:solidFill>
                        <a:srgbClr val="B4A7D6"/>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Guilt</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Heartbreak</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Nourished</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Fear</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Frustrated</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Honored</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Invisible</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Envy</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Forgiving</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r>
              <a:tr h="453950">
                <a:tc>
                  <a:txBody>
                    <a:bodyPr/>
                    <a:lstStyle/>
                    <a:p>
                      <a:pPr indent="0" lvl="0" marL="0" rtl="0" algn="ctr">
                        <a:lnSpc>
                          <a:spcPct val="115000"/>
                        </a:lnSpc>
                        <a:spcBef>
                          <a:spcPts val="0"/>
                        </a:spcBef>
                        <a:spcAft>
                          <a:spcPts val="0"/>
                        </a:spcAft>
                        <a:buNone/>
                      </a:pPr>
                      <a:r>
                        <a:rPr lang="en" sz="1100">
                          <a:latin typeface="Lato"/>
                          <a:ea typeface="Lato"/>
                          <a:cs typeface="Lato"/>
                          <a:sym typeface="Lato"/>
                        </a:rPr>
                        <a:t>Hopeful</a:t>
                      </a:r>
                      <a:endParaRPr sz="1100">
                        <a:latin typeface="Lato"/>
                        <a:ea typeface="Lato"/>
                        <a:cs typeface="Lato"/>
                        <a:sym typeface="Lato"/>
                      </a:endParaRPr>
                    </a:p>
                  </a:txBody>
                  <a:tcPr marT="19050" marB="19050" marR="28575" marL="28575" anchor="ctr">
                    <a:lnL cap="flat" cmpd="sng" w="9525">
                      <a:solidFill>
                        <a:srgbClr val="B4A7D6"/>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Numb</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Hopeless</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Relieved</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Insecure</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Hate</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Seen</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Judged</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Hungry</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Generous</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r>
              <a:tr h="453950">
                <a:tc>
                  <a:txBody>
                    <a:bodyPr/>
                    <a:lstStyle/>
                    <a:p>
                      <a:pPr indent="0" lvl="0" marL="0" rtl="0" algn="ctr">
                        <a:lnSpc>
                          <a:spcPct val="115000"/>
                        </a:lnSpc>
                        <a:spcBef>
                          <a:spcPts val="0"/>
                        </a:spcBef>
                        <a:spcAft>
                          <a:spcPts val="0"/>
                        </a:spcAft>
                        <a:buNone/>
                      </a:pPr>
                      <a:r>
                        <a:rPr lang="en" sz="1100">
                          <a:latin typeface="Lato"/>
                          <a:ea typeface="Lato"/>
                          <a:cs typeface="Lato"/>
                          <a:sym typeface="Lato"/>
                        </a:rPr>
                        <a:t>Joy</a:t>
                      </a:r>
                      <a:endParaRPr sz="1100">
                        <a:latin typeface="Lato"/>
                        <a:ea typeface="Lato"/>
                        <a:cs typeface="Lato"/>
                        <a:sym typeface="Lato"/>
                      </a:endParaRPr>
                    </a:p>
                  </a:txBody>
                  <a:tcPr marT="19050" marB="19050" marR="28575" marL="28575" anchor="ctr">
                    <a:lnL cap="flat" cmpd="sng" w="9525">
                      <a:solidFill>
                        <a:srgbClr val="B4A7D6"/>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Regret</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Overwhelm</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Safe</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Surprised</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Humiliated</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Supported</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Loveless</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Lustful</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Interested</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r>
              <a:tr h="453950">
                <a:tc>
                  <a:txBody>
                    <a:bodyPr/>
                    <a:lstStyle/>
                    <a:p>
                      <a:pPr indent="0" lvl="0" marL="0" rtl="0" algn="ctr">
                        <a:lnSpc>
                          <a:spcPct val="115000"/>
                        </a:lnSpc>
                        <a:spcBef>
                          <a:spcPts val="0"/>
                        </a:spcBef>
                        <a:spcAft>
                          <a:spcPts val="0"/>
                        </a:spcAft>
                        <a:buNone/>
                      </a:pPr>
                      <a:r>
                        <a:rPr lang="en" sz="1100">
                          <a:latin typeface="Lato"/>
                          <a:ea typeface="Lato"/>
                          <a:cs typeface="Lato"/>
                          <a:sym typeface="Lato"/>
                        </a:rPr>
                        <a:t>Loving/Loved</a:t>
                      </a:r>
                      <a:endParaRPr sz="1100">
                        <a:latin typeface="Lato"/>
                        <a:ea typeface="Lato"/>
                        <a:cs typeface="Lato"/>
                        <a:sym typeface="Lato"/>
                      </a:endParaRPr>
                    </a:p>
                  </a:txBody>
                  <a:tcPr marT="19050" marB="19050" marR="28575" marL="28575" anchor="ctr">
                    <a:lnL cap="flat" cmpd="sng" w="9525">
                      <a:solidFill>
                        <a:srgbClr val="B4A7D6"/>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Resigned</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Shame</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Self-Loving</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Triggered</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Resentful</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Understood</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Unheard</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Nostalgic</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Vulnerable</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FFF2CC"/>
                      </a:solidFill>
                      <a:prstDash val="solid"/>
                      <a:round/>
                      <a:headEnd len="sm" w="sm" type="none"/>
                      <a:tailEnd len="sm" w="sm" type="none"/>
                    </a:lnB>
                    <a:solidFill>
                      <a:srgbClr val="FFF2CC"/>
                    </a:solidFill>
                  </a:tcPr>
                </a:tc>
              </a:tr>
              <a:tr h="453950">
                <a:tc>
                  <a:txBody>
                    <a:bodyPr/>
                    <a:lstStyle/>
                    <a:p>
                      <a:pPr indent="0" lvl="0" marL="0" rtl="0" algn="ctr">
                        <a:lnSpc>
                          <a:spcPct val="115000"/>
                        </a:lnSpc>
                        <a:spcBef>
                          <a:spcPts val="0"/>
                        </a:spcBef>
                        <a:spcAft>
                          <a:spcPts val="0"/>
                        </a:spcAft>
                        <a:buNone/>
                      </a:pPr>
                      <a:r>
                        <a:rPr lang="en" sz="1100">
                          <a:latin typeface="Lato"/>
                          <a:ea typeface="Lato"/>
                          <a:cs typeface="Lato"/>
                          <a:sym typeface="Lato"/>
                        </a:rPr>
                        <a:t>Proud</a:t>
                      </a:r>
                      <a:endParaRPr sz="1100">
                        <a:latin typeface="Lato"/>
                        <a:ea typeface="Lato"/>
                        <a:cs typeface="Lato"/>
                        <a:sym typeface="Lato"/>
                      </a:endParaRPr>
                    </a:p>
                  </a:txBody>
                  <a:tcPr marT="19050" marB="19050" marR="28575" marL="28575" anchor="ctr">
                    <a:lnL cap="flat" cmpd="sng" w="9525">
                      <a:solidFill>
                        <a:srgbClr val="B4A7D6"/>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674EA7"/>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Tired</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674EA7"/>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Stressed</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674EA7"/>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Trusting</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674EA7"/>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Worried</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674EA7"/>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Tense</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674EA7"/>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Valued</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674EA7"/>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Unseen</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674EA7"/>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Perfectionist</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674EA7"/>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Wonder</a:t>
                      </a:r>
                      <a:endParaRPr sz="1100">
                        <a:latin typeface="Lato"/>
                        <a:ea typeface="Lato"/>
                        <a:cs typeface="Lato"/>
                        <a:sym typeface="Lato"/>
                      </a:endParaRPr>
                    </a:p>
                  </a:txBody>
                  <a:tcPr marT="19050" marB="19050" marR="28575" marL="2857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FFF2CC"/>
                      </a:solidFill>
                      <a:prstDash val="solid"/>
                      <a:round/>
                      <a:headEnd len="sm" w="sm" type="none"/>
                      <a:tailEnd len="sm" w="sm" type="none"/>
                    </a:lnT>
                    <a:lnB cap="flat" cmpd="sng" w="9525">
                      <a:solidFill>
                        <a:srgbClr val="674EA7"/>
                      </a:solidFill>
                      <a:prstDash val="solid"/>
                      <a:round/>
                      <a:headEnd len="sm" w="sm" type="none"/>
                      <a:tailEnd len="sm" w="sm" type="none"/>
                    </a:lnB>
                    <a:solidFill>
                      <a:srgbClr val="FFF2CC"/>
                    </a:solidFill>
                  </a:tcPr>
                </a:tc>
              </a:tr>
            </a:tbl>
          </a:graphicData>
        </a:graphic>
      </p:graphicFrame>
      <p:pic>
        <p:nvPicPr>
          <p:cNvPr id="325" name="Google Shape;325;p48"/>
          <p:cNvPicPr preferRelativeResize="0"/>
          <p:nvPr/>
        </p:nvPicPr>
        <p:blipFill rotWithShape="1">
          <a:blip r:embed="rId7">
            <a:alphaModFix/>
          </a:blip>
          <a:srcRect b="0" l="0" r="0" t="0"/>
          <a:stretch/>
        </p:blipFill>
        <p:spPr>
          <a:xfrm>
            <a:off x="7962400" y="231122"/>
            <a:ext cx="1029199" cy="1028147"/>
          </a:xfrm>
          <a:prstGeom prst="rect">
            <a:avLst/>
          </a:prstGeom>
          <a:noFill/>
          <a:ln>
            <a:noFill/>
          </a:ln>
          <a:effectLst>
            <a:outerShdw blurRad="57150" rotWithShape="0" algn="bl" dir="5400000" dist="19050">
              <a:srgbClr val="000000">
                <a:alpha val="50000"/>
              </a:srgbClr>
            </a:outerShdw>
          </a:effectLst>
        </p:spPr>
      </p:pic>
      <p:pic>
        <p:nvPicPr>
          <p:cNvPr id="326" name="Google Shape;326;p48"/>
          <p:cNvPicPr preferRelativeResize="0"/>
          <p:nvPr/>
        </p:nvPicPr>
        <p:blipFill rotWithShape="1">
          <a:blip r:embed="rId7">
            <a:alphaModFix/>
          </a:blip>
          <a:srcRect b="0" l="0" r="0" t="0"/>
          <a:stretch/>
        </p:blipFill>
        <p:spPr>
          <a:xfrm>
            <a:off x="165643" y="219997"/>
            <a:ext cx="1029199" cy="1028147"/>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graphicFrame>
        <p:nvGraphicFramePr>
          <p:cNvPr id="331" name="Google Shape;331;p49"/>
          <p:cNvGraphicFramePr/>
          <p:nvPr/>
        </p:nvGraphicFramePr>
        <p:xfrm>
          <a:off x="9" y="0"/>
          <a:ext cx="3000000" cy="3000000"/>
        </p:xfrm>
        <a:graphic>
          <a:graphicData uri="http://schemas.openxmlformats.org/drawingml/2006/table">
            <a:tbl>
              <a:tblPr>
                <a:noFill/>
                <a:tableStyleId>{F450F672-ACF4-432C-B9E1-F6D5DC9D85CE}</a:tableStyleId>
              </a:tblPr>
              <a:tblGrid>
                <a:gridCol w="1143000"/>
                <a:gridCol w="1143000"/>
                <a:gridCol w="1143000"/>
                <a:gridCol w="1080925"/>
                <a:gridCol w="1205075"/>
                <a:gridCol w="1143000"/>
                <a:gridCol w="1143000"/>
                <a:gridCol w="1143000"/>
              </a:tblGrid>
              <a:tr h="277600">
                <a:tc gridSpan="8">
                  <a:txBody>
                    <a:bodyPr/>
                    <a:lstStyle/>
                    <a:p>
                      <a:pPr indent="0" lvl="0" marL="0" rtl="0" algn="l">
                        <a:spcBef>
                          <a:spcPts val="0"/>
                        </a:spcBef>
                        <a:spcAft>
                          <a:spcPts val="0"/>
                        </a:spcAft>
                        <a:buNone/>
                      </a:pPr>
                      <a:r>
                        <a:t/>
                      </a:r>
                      <a:endParaRPr/>
                    </a:p>
                  </a:txBody>
                  <a:tcPr marT="19050" marB="19050" marR="28575" marL="28575" anchor="ctr">
                    <a:lnL cap="flat" cmpd="sng" w="9525">
                      <a:solidFill>
                        <a:srgbClr val="93C47D"/>
                      </a:solidFill>
                      <a:prstDash val="solid"/>
                      <a:round/>
                      <a:headEnd len="sm" w="sm" type="none"/>
                      <a:tailEnd len="sm" w="sm" type="none"/>
                    </a:lnL>
                    <a:lnR cap="flat" cmpd="sng" w="9525">
                      <a:solidFill>
                        <a:srgbClr val="93C47D"/>
                      </a:solidFill>
                      <a:prstDash val="solid"/>
                      <a:round/>
                      <a:headEnd len="sm" w="sm" type="none"/>
                      <a:tailEnd len="sm" w="sm" type="none"/>
                    </a:lnR>
                    <a:lnT cap="flat" cmpd="sng" w="9525">
                      <a:solidFill>
                        <a:srgbClr val="93C47D"/>
                      </a:solidFill>
                      <a:prstDash val="solid"/>
                      <a:round/>
                      <a:headEnd len="sm" w="sm" type="none"/>
                      <a:tailEnd len="sm" w="sm" type="none"/>
                    </a:lnT>
                    <a:lnB cap="flat" cmpd="sng" w="9525">
                      <a:solidFill>
                        <a:srgbClr val="93C47D"/>
                      </a:solidFill>
                      <a:prstDash val="solid"/>
                      <a:round/>
                      <a:headEnd len="sm" w="sm" type="none"/>
                      <a:tailEnd len="sm" w="sm" type="none"/>
                    </a:lnB>
                    <a:solidFill>
                      <a:srgbClr val="F9CB9C"/>
                    </a:solidFill>
                  </a:tcPr>
                </a:tc>
                <a:tc hMerge="1"/>
                <a:tc hMerge="1"/>
                <a:tc hMerge="1"/>
                <a:tc hMerge="1"/>
                <a:tc hMerge="1"/>
                <a:tc hMerge="1"/>
                <a:tc hMerge="1"/>
              </a:tr>
              <a:tr h="935200">
                <a:tc gridSpan="8">
                  <a:txBody>
                    <a:bodyPr/>
                    <a:lstStyle/>
                    <a:p>
                      <a:pPr indent="0" lvl="0" marL="0" rtl="0" algn="ctr">
                        <a:lnSpc>
                          <a:spcPct val="115000"/>
                        </a:lnSpc>
                        <a:spcBef>
                          <a:spcPts val="0"/>
                        </a:spcBef>
                        <a:spcAft>
                          <a:spcPts val="0"/>
                        </a:spcAft>
                        <a:buNone/>
                      </a:pPr>
                      <a:r>
                        <a:rPr b="1" i="1" lang="en" sz="3300">
                          <a:solidFill>
                            <a:srgbClr val="70A7DC"/>
                          </a:solidFill>
                          <a:latin typeface="Lora"/>
                          <a:ea typeface="Lora"/>
                          <a:cs typeface="Lora"/>
                          <a:sym typeface="Lora"/>
                        </a:rPr>
                        <a:t>The "</a:t>
                      </a:r>
                      <a:r>
                        <a:rPr b="1" i="1" lang="en" sz="3300">
                          <a:solidFill>
                            <a:srgbClr val="70A7DC"/>
                          </a:solidFill>
                          <a:latin typeface="Lora"/>
                          <a:ea typeface="Lora"/>
                          <a:cs typeface="Lora"/>
                          <a:sym typeface="Lora"/>
                        </a:rPr>
                        <a:t>Human </a:t>
                      </a:r>
                      <a:r>
                        <a:rPr b="1" i="1" lang="en" sz="3300">
                          <a:solidFill>
                            <a:srgbClr val="70A7DC"/>
                          </a:solidFill>
                          <a:latin typeface="Lora"/>
                          <a:ea typeface="Lora"/>
                          <a:cs typeface="Lora"/>
                          <a:sym typeface="Lora"/>
                        </a:rPr>
                        <a:t>Needs" Bookmark </a:t>
                      </a:r>
                      <a:endParaRPr b="1" i="1" sz="3300">
                        <a:solidFill>
                          <a:srgbClr val="70A7DC"/>
                        </a:solidFill>
                        <a:latin typeface="Lora"/>
                        <a:ea typeface="Lora"/>
                        <a:cs typeface="Lora"/>
                        <a:sym typeface="Lora"/>
                      </a:endParaRPr>
                    </a:p>
                    <a:p>
                      <a:pPr indent="0" lvl="0" marL="0" rtl="0" algn="ctr">
                        <a:lnSpc>
                          <a:spcPct val="115000"/>
                        </a:lnSpc>
                        <a:spcBef>
                          <a:spcPts val="0"/>
                        </a:spcBef>
                        <a:spcAft>
                          <a:spcPts val="0"/>
                        </a:spcAft>
                        <a:buNone/>
                      </a:pPr>
                      <a:r>
                        <a:rPr b="1" i="1" lang="en" sz="1100">
                          <a:solidFill>
                            <a:srgbClr val="674EA7"/>
                          </a:solidFill>
                          <a:latin typeface="Lora"/>
                          <a:ea typeface="Lora"/>
                          <a:cs typeface="Lora"/>
                          <a:sym typeface="Lora"/>
                        </a:rPr>
                        <a:t>(adapted from Marshall Rosenberg's Research)</a:t>
                      </a:r>
                      <a:endParaRPr b="1" i="1" sz="1100">
                        <a:solidFill>
                          <a:srgbClr val="674EA7"/>
                        </a:solidFill>
                        <a:latin typeface="Lora"/>
                        <a:ea typeface="Lora"/>
                        <a:cs typeface="Lora"/>
                        <a:sym typeface="Lora"/>
                      </a:endParaRPr>
                    </a:p>
                  </a:txBody>
                  <a:tcPr marT="19050" marB="19050" marR="28575" marL="28575" anchor="ctr">
                    <a:lnL cap="flat" cmpd="sng" w="9525">
                      <a:solidFill>
                        <a:srgbClr val="B6D7A8"/>
                      </a:solidFill>
                      <a:prstDash val="solid"/>
                      <a:round/>
                      <a:headEnd len="sm" w="sm" type="none"/>
                      <a:tailEnd len="sm" w="sm" type="none"/>
                    </a:lnL>
                    <a:lnT cap="flat" cmpd="sng" w="9525">
                      <a:solidFill>
                        <a:srgbClr val="93C47D"/>
                      </a:solidFill>
                      <a:prstDash val="solid"/>
                      <a:round/>
                      <a:headEnd len="sm" w="sm" type="none"/>
                      <a:tailEnd len="sm" w="sm" type="none"/>
                    </a:lnT>
                    <a:lnB cap="flat" cmpd="sng" w="9525">
                      <a:solidFill>
                        <a:srgbClr val="93C47D"/>
                      </a:solidFill>
                      <a:prstDash val="solid"/>
                      <a:round/>
                      <a:headEnd len="sm" w="sm" type="none"/>
                      <a:tailEnd len="sm" w="sm" type="none"/>
                    </a:lnB>
                    <a:solidFill>
                      <a:srgbClr val="FFF2CC"/>
                    </a:solidFill>
                  </a:tcPr>
                </a:tc>
                <a:tc hMerge="1"/>
                <a:tc hMerge="1"/>
                <a:tc hMerge="1"/>
                <a:tc hMerge="1"/>
                <a:tc hMerge="1"/>
                <a:tc hMerge="1"/>
                <a:tc hMerge="1"/>
              </a:tr>
              <a:tr h="277600">
                <a:tc gridSpan="8">
                  <a:txBody>
                    <a:bodyPr/>
                    <a:lstStyle/>
                    <a:p>
                      <a:pPr indent="0" lvl="0" marL="0" rtl="0" algn="ctr">
                        <a:lnSpc>
                          <a:spcPct val="115000"/>
                        </a:lnSpc>
                        <a:spcBef>
                          <a:spcPts val="0"/>
                        </a:spcBef>
                        <a:spcAft>
                          <a:spcPts val="0"/>
                        </a:spcAft>
                        <a:buNone/>
                      </a:pPr>
                      <a:r>
                        <a:t/>
                      </a:r>
                      <a:endParaRPr b="1">
                        <a:solidFill>
                          <a:srgbClr val="674EA7"/>
                        </a:solidFill>
                      </a:endParaRPr>
                    </a:p>
                  </a:txBody>
                  <a:tcPr marT="19050" marB="19050" marR="28575" marL="28575" anchor="ctr">
                    <a:lnL cap="flat" cmpd="sng" w="9525">
                      <a:solidFill>
                        <a:srgbClr val="93C47D"/>
                      </a:solidFill>
                      <a:prstDash val="solid"/>
                      <a:round/>
                      <a:headEnd len="sm" w="sm" type="none"/>
                      <a:tailEnd len="sm" w="sm" type="none"/>
                    </a:lnL>
                    <a:lnR cap="flat" cmpd="sng" w="9525">
                      <a:solidFill>
                        <a:srgbClr val="93C47D"/>
                      </a:solidFill>
                      <a:prstDash val="solid"/>
                      <a:round/>
                      <a:headEnd len="sm" w="sm" type="none"/>
                      <a:tailEnd len="sm" w="sm" type="none"/>
                    </a:lnR>
                    <a:lnT cap="flat" cmpd="sng" w="9525">
                      <a:solidFill>
                        <a:srgbClr val="93C47D"/>
                      </a:solidFill>
                      <a:prstDash val="solid"/>
                      <a:round/>
                      <a:headEnd len="sm" w="sm" type="none"/>
                      <a:tailEnd len="sm" w="sm" type="none"/>
                    </a:lnT>
                    <a:lnB cap="flat" cmpd="sng" w="9525">
                      <a:solidFill>
                        <a:srgbClr val="93C47D"/>
                      </a:solidFill>
                      <a:prstDash val="solid"/>
                      <a:round/>
                      <a:headEnd len="sm" w="sm" type="none"/>
                      <a:tailEnd len="sm" w="sm" type="none"/>
                    </a:lnB>
                    <a:solidFill>
                      <a:srgbClr val="F9CB9C"/>
                    </a:solidFill>
                  </a:tcPr>
                </a:tc>
                <a:tc hMerge="1"/>
                <a:tc hMerge="1"/>
                <a:tc hMerge="1"/>
                <a:tc hMerge="1"/>
                <a:tc hMerge="1"/>
                <a:tc hMerge="1"/>
                <a:tc hMerge="1"/>
              </a:tr>
            </a:tbl>
          </a:graphicData>
        </a:graphic>
      </p:graphicFrame>
      <p:sp>
        <p:nvSpPr>
          <p:cNvPr id="332" name="Google Shape;332;p49"/>
          <p:cNvSpPr txBox="1"/>
          <p:nvPr/>
        </p:nvSpPr>
        <p:spPr>
          <a:xfrm>
            <a:off x="4925" y="6364750"/>
            <a:ext cx="9144000" cy="507900"/>
          </a:xfrm>
          <a:prstGeom prst="rect">
            <a:avLst/>
          </a:prstGeom>
          <a:solidFill>
            <a:srgbClr val="FCE5CD"/>
          </a:solidFill>
          <a:ln cap="flat" cmpd="sng" w="9525">
            <a:solidFill>
              <a:srgbClr val="6AA84F"/>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100" u="sng">
                <a:solidFill>
                  <a:srgbClr val="3D85C6"/>
                </a:solidFill>
                <a:latin typeface="Lora"/>
                <a:ea typeface="Lora"/>
                <a:cs typeface="Lora"/>
                <a:sym typeface="Lora"/>
                <a:hlinkClick r:id="rId3">
                  <a:extLst>
                    <a:ext uri="{A12FA001-AC4F-418D-AE19-62706E023703}">
                      <ahyp:hlinkClr val="tx"/>
                    </a:ext>
                  </a:extLst>
                </a:hlinkClick>
              </a:rPr>
              <a:t>needs</a:t>
            </a:r>
            <a:r>
              <a:rPr b="1" lang="en" sz="1300" u="sng">
                <a:solidFill>
                  <a:srgbClr val="674EA7"/>
                </a:solidFill>
                <a:latin typeface="Lora"/>
                <a:ea typeface="Lora"/>
                <a:cs typeface="Lora"/>
                <a:sym typeface="Lora"/>
                <a:hlinkClick r:id="rId4">
                  <a:extLst>
                    <a:ext uri="{A12FA001-AC4F-418D-AE19-62706E023703}">
                      <ahyp:hlinkClr val="tx"/>
                    </a:ext>
                  </a:extLst>
                </a:hlinkClick>
              </a:rPr>
              <a:t>.</a:t>
            </a:r>
            <a:r>
              <a:rPr lang="en" sz="1300" u="sng">
                <a:solidFill>
                  <a:srgbClr val="674EA7"/>
                </a:solidFill>
                <a:latin typeface="Lora"/>
                <a:ea typeface="Lora"/>
                <a:cs typeface="Lora"/>
                <a:sym typeface="Lora"/>
                <a:hlinkClick r:id="rId5">
                  <a:extLst>
                    <a:ext uri="{A12FA001-AC4F-418D-AE19-62706E023703}">
                      <ahyp:hlinkClr val="tx"/>
                    </a:ext>
                  </a:extLst>
                </a:hlinkClick>
              </a:rPr>
              <a:t>rd.rocks</a:t>
            </a:r>
            <a:endParaRPr sz="1200" u="sng">
              <a:solidFill>
                <a:schemeClr val="lt1"/>
              </a:solidFill>
              <a:latin typeface="Playfair Display"/>
              <a:ea typeface="Playfair Display"/>
              <a:cs typeface="Playfair Display"/>
              <a:sym typeface="Playfair Display"/>
            </a:endParaRPr>
          </a:p>
        </p:txBody>
      </p:sp>
      <p:graphicFrame>
        <p:nvGraphicFramePr>
          <p:cNvPr id="333" name="Google Shape;333;p49"/>
          <p:cNvGraphicFramePr/>
          <p:nvPr/>
        </p:nvGraphicFramePr>
        <p:xfrm>
          <a:off x="4921" y="1490403"/>
          <a:ext cx="3000000" cy="3000000"/>
        </p:xfrm>
        <a:graphic>
          <a:graphicData uri="http://schemas.openxmlformats.org/drawingml/2006/table">
            <a:tbl>
              <a:tblPr>
                <a:noFill/>
                <a:tableStyleId>{F14765A7-4785-497B-AEA0-2BFE4A361375}</a:tableStyleId>
              </a:tblPr>
              <a:tblGrid>
                <a:gridCol w="914400"/>
                <a:gridCol w="914400"/>
                <a:gridCol w="831575"/>
                <a:gridCol w="1024850"/>
                <a:gridCol w="886775"/>
                <a:gridCol w="914400"/>
                <a:gridCol w="1024825"/>
                <a:gridCol w="803975"/>
                <a:gridCol w="914400"/>
                <a:gridCol w="914400"/>
              </a:tblGrid>
              <a:tr h="422875">
                <a:tc>
                  <a:txBody>
                    <a:bodyPr/>
                    <a:lstStyle/>
                    <a:p>
                      <a:pPr indent="0" lvl="0" marL="0" rtl="0" algn="ctr">
                        <a:lnSpc>
                          <a:spcPct val="115000"/>
                        </a:lnSpc>
                        <a:spcBef>
                          <a:spcPts val="0"/>
                        </a:spcBef>
                        <a:spcAft>
                          <a:spcPts val="0"/>
                        </a:spcAft>
                        <a:buNone/>
                      </a:pPr>
                      <a:r>
                        <a:rPr b="1" lang="en" sz="2200">
                          <a:solidFill>
                            <a:srgbClr val="FFFFFF"/>
                          </a:solidFill>
                          <a:latin typeface="Economica"/>
                          <a:ea typeface="Economica"/>
                          <a:cs typeface="Economica"/>
                          <a:sym typeface="Economica"/>
                        </a:rPr>
                        <a:t>🌟</a:t>
                      </a:r>
                      <a:endParaRPr b="1" sz="2200">
                        <a:solidFill>
                          <a:srgbClr val="FFFFFF"/>
                        </a:solidFill>
                        <a:latin typeface="Economica"/>
                        <a:ea typeface="Economica"/>
                        <a:cs typeface="Economica"/>
                        <a:sym typeface="Economica"/>
                      </a:endParaRPr>
                    </a:p>
                  </a:txBody>
                  <a:tcPr marT="19050" marB="19050" marR="28575" marL="28575" anchor="ctr">
                    <a:lnL cap="flat" cmpd="sng" w="9525">
                      <a:solidFill>
                        <a:srgbClr val="8E7CC3">
                          <a:alpha val="0"/>
                        </a:srgbClr>
                      </a:solidFill>
                      <a:prstDash val="solid"/>
                      <a:round/>
                      <a:headEnd len="sm" w="sm" type="none"/>
                      <a:tailEnd len="sm" w="sm" type="none"/>
                    </a:lnL>
                    <a:lnR cap="flat" cmpd="sng" w="9525">
                      <a:solidFill>
                        <a:srgbClr val="8E7CC3">
                          <a:alpha val="0"/>
                        </a:srgbClr>
                      </a:solidFill>
                      <a:prstDash val="solid"/>
                      <a:round/>
                      <a:headEnd len="sm" w="sm" type="none"/>
                      <a:tailEnd len="sm" w="sm" type="none"/>
                    </a:lnR>
                    <a:lnT cap="flat" cmpd="sng" w="9525">
                      <a:solidFill>
                        <a:srgbClr val="8E7CC3">
                          <a:alpha val="0"/>
                        </a:srgbClr>
                      </a:solidFill>
                      <a:prstDash val="solid"/>
                      <a:round/>
                      <a:headEnd len="sm" w="sm" type="none"/>
                      <a:tailEnd len="sm" w="sm" type="none"/>
                    </a:lnT>
                    <a:lnB cap="flat" cmpd="sng" w="19050">
                      <a:solidFill>
                        <a:srgbClr val="3C78D8">
                          <a:alpha val="0"/>
                        </a:srgbClr>
                      </a:solidFill>
                      <a:prstDash val="solid"/>
                      <a:round/>
                      <a:headEnd len="sm" w="sm" type="none"/>
                      <a:tailEnd len="sm" w="sm" type="none"/>
                    </a:lnB>
                    <a:solidFill>
                      <a:srgbClr val="6FA8DC"/>
                    </a:solidFill>
                  </a:tcPr>
                </a:tc>
                <a:tc>
                  <a:txBody>
                    <a:bodyPr/>
                    <a:lstStyle/>
                    <a:p>
                      <a:pPr indent="0" lvl="0" marL="0" rtl="0" algn="ctr">
                        <a:lnSpc>
                          <a:spcPct val="115000"/>
                        </a:lnSpc>
                        <a:spcBef>
                          <a:spcPts val="0"/>
                        </a:spcBef>
                        <a:spcAft>
                          <a:spcPts val="0"/>
                        </a:spcAft>
                        <a:buNone/>
                      </a:pPr>
                      <a:r>
                        <a:rPr b="1" lang="en" sz="2200">
                          <a:solidFill>
                            <a:srgbClr val="FFFFFF"/>
                          </a:solidFill>
                          <a:latin typeface="Economica"/>
                          <a:ea typeface="Economica"/>
                          <a:cs typeface="Economica"/>
                          <a:sym typeface="Economica"/>
                        </a:rPr>
                        <a:t>🧘‍♂️</a:t>
                      </a:r>
                      <a:endParaRPr b="1" sz="2200">
                        <a:solidFill>
                          <a:srgbClr val="FFFFFF"/>
                        </a:solidFill>
                        <a:latin typeface="Economica"/>
                        <a:ea typeface="Economica"/>
                        <a:cs typeface="Economica"/>
                        <a:sym typeface="Economica"/>
                      </a:endParaRPr>
                    </a:p>
                  </a:txBody>
                  <a:tcPr marT="19050" marB="19050" marR="28575" marL="28575" anchor="ctr">
                    <a:lnL cap="flat" cmpd="sng" w="9525">
                      <a:solidFill>
                        <a:srgbClr val="8E7CC3">
                          <a:alpha val="0"/>
                        </a:srgbClr>
                      </a:solidFill>
                      <a:prstDash val="solid"/>
                      <a:round/>
                      <a:headEnd len="sm" w="sm" type="none"/>
                      <a:tailEnd len="sm" w="sm" type="none"/>
                    </a:lnL>
                    <a:lnR cap="flat" cmpd="sng" w="9525">
                      <a:solidFill>
                        <a:srgbClr val="8E7CC3">
                          <a:alpha val="0"/>
                        </a:srgbClr>
                      </a:solidFill>
                      <a:prstDash val="solid"/>
                      <a:round/>
                      <a:headEnd len="sm" w="sm" type="none"/>
                      <a:tailEnd len="sm" w="sm" type="none"/>
                    </a:lnR>
                    <a:lnT cap="flat" cmpd="sng" w="9525">
                      <a:solidFill>
                        <a:srgbClr val="8E7CC3">
                          <a:alpha val="0"/>
                        </a:srgbClr>
                      </a:solidFill>
                      <a:prstDash val="solid"/>
                      <a:round/>
                      <a:headEnd len="sm" w="sm" type="none"/>
                      <a:tailEnd len="sm" w="sm" type="none"/>
                    </a:lnT>
                    <a:lnB cap="flat" cmpd="sng" w="19050">
                      <a:solidFill>
                        <a:srgbClr val="3C78D8">
                          <a:alpha val="0"/>
                        </a:srgbClr>
                      </a:solidFill>
                      <a:prstDash val="solid"/>
                      <a:round/>
                      <a:headEnd len="sm" w="sm" type="none"/>
                      <a:tailEnd len="sm" w="sm" type="none"/>
                    </a:lnB>
                    <a:solidFill>
                      <a:srgbClr val="6FA8DC"/>
                    </a:solidFill>
                  </a:tcPr>
                </a:tc>
                <a:tc>
                  <a:txBody>
                    <a:bodyPr/>
                    <a:lstStyle/>
                    <a:p>
                      <a:pPr indent="0" lvl="0" marL="0" rtl="0" algn="ctr">
                        <a:lnSpc>
                          <a:spcPct val="115000"/>
                        </a:lnSpc>
                        <a:spcBef>
                          <a:spcPts val="0"/>
                        </a:spcBef>
                        <a:spcAft>
                          <a:spcPts val="0"/>
                        </a:spcAft>
                        <a:buNone/>
                      </a:pPr>
                      <a:r>
                        <a:rPr lang="en" sz="2200">
                          <a:latin typeface="Economica"/>
                          <a:ea typeface="Economica"/>
                          <a:cs typeface="Economica"/>
                          <a:sym typeface="Economica"/>
                        </a:rPr>
                        <a:t>🤝</a:t>
                      </a:r>
                      <a:endParaRPr sz="2200">
                        <a:latin typeface="Economica"/>
                        <a:ea typeface="Economica"/>
                        <a:cs typeface="Economica"/>
                        <a:sym typeface="Economica"/>
                      </a:endParaRPr>
                    </a:p>
                  </a:txBody>
                  <a:tcPr marT="19050" marB="19050" marR="28575" marL="28575" anchor="ctr">
                    <a:lnL cap="flat" cmpd="sng" w="9525">
                      <a:solidFill>
                        <a:srgbClr val="8E7CC3">
                          <a:alpha val="0"/>
                        </a:srgbClr>
                      </a:solidFill>
                      <a:prstDash val="solid"/>
                      <a:round/>
                      <a:headEnd len="sm" w="sm" type="none"/>
                      <a:tailEnd len="sm" w="sm" type="none"/>
                    </a:lnL>
                    <a:lnR cap="flat" cmpd="sng" w="9525">
                      <a:solidFill>
                        <a:srgbClr val="8E7CC3">
                          <a:alpha val="0"/>
                        </a:srgbClr>
                      </a:solidFill>
                      <a:prstDash val="solid"/>
                      <a:round/>
                      <a:headEnd len="sm" w="sm" type="none"/>
                      <a:tailEnd len="sm" w="sm" type="none"/>
                    </a:lnR>
                    <a:lnT cap="flat" cmpd="sng" w="9525">
                      <a:solidFill>
                        <a:srgbClr val="8E7CC3">
                          <a:alpha val="0"/>
                        </a:srgbClr>
                      </a:solidFill>
                      <a:prstDash val="solid"/>
                      <a:round/>
                      <a:headEnd len="sm" w="sm" type="none"/>
                      <a:tailEnd len="sm" w="sm" type="none"/>
                    </a:lnT>
                    <a:lnB cap="flat" cmpd="sng" w="19050">
                      <a:solidFill>
                        <a:srgbClr val="3C78D8">
                          <a:alpha val="0"/>
                        </a:srgbClr>
                      </a:solidFill>
                      <a:prstDash val="solid"/>
                      <a:round/>
                      <a:headEnd len="sm" w="sm" type="none"/>
                      <a:tailEnd len="sm" w="sm" type="none"/>
                    </a:lnB>
                    <a:solidFill>
                      <a:srgbClr val="6FA8DC"/>
                    </a:solidFill>
                  </a:tcPr>
                </a:tc>
                <a:tc>
                  <a:txBody>
                    <a:bodyPr/>
                    <a:lstStyle/>
                    <a:p>
                      <a:pPr indent="0" lvl="0" marL="0" rtl="0" algn="ctr">
                        <a:lnSpc>
                          <a:spcPct val="115000"/>
                        </a:lnSpc>
                        <a:spcBef>
                          <a:spcPts val="0"/>
                        </a:spcBef>
                        <a:spcAft>
                          <a:spcPts val="0"/>
                        </a:spcAft>
                        <a:buNone/>
                      </a:pPr>
                      <a:r>
                        <a:rPr b="1" lang="en" sz="2200">
                          <a:solidFill>
                            <a:srgbClr val="FFFFFF"/>
                          </a:solidFill>
                          <a:latin typeface="Economica"/>
                          <a:ea typeface="Economica"/>
                          <a:cs typeface="Economica"/>
                          <a:sym typeface="Economica"/>
                        </a:rPr>
                        <a:t>🌐</a:t>
                      </a:r>
                      <a:endParaRPr b="1" sz="2200">
                        <a:solidFill>
                          <a:srgbClr val="FFFFFF"/>
                        </a:solidFill>
                        <a:latin typeface="Economica"/>
                        <a:ea typeface="Economica"/>
                        <a:cs typeface="Economica"/>
                        <a:sym typeface="Economica"/>
                      </a:endParaRPr>
                    </a:p>
                  </a:txBody>
                  <a:tcPr marT="19050" marB="19050" marR="28575" marL="28575" anchor="ctr">
                    <a:lnL cap="flat" cmpd="sng" w="9525">
                      <a:solidFill>
                        <a:srgbClr val="8E7CC3">
                          <a:alpha val="0"/>
                        </a:srgbClr>
                      </a:solidFill>
                      <a:prstDash val="solid"/>
                      <a:round/>
                      <a:headEnd len="sm" w="sm" type="none"/>
                      <a:tailEnd len="sm" w="sm" type="none"/>
                    </a:lnL>
                    <a:lnR cap="flat" cmpd="sng" w="9525">
                      <a:solidFill>
                        <a:srgbClr val="8E7CC3">
                          <a:alpha val="0"/>
                        </a:srgbClr>
                      </a:solidFill>
                      <a:prstDash val="solid"/>
                      <a:round/>
                      <a:headEnd len="sm" w="sm" type="none"/>
                      <a:tailEnd len="sm" w="sm" type="none"/>
                    </a:lnR>
                    <a:lnT cap="flat" cmpd="sng" w="9525">
                      <a:solidFill>
                        <a:srgbClr val="8E7CC3">
                          <a:alpha val="0"/>
                        </a:srgbClr>
                      </a:solidFill>
                      <a:prstDash val="solid"/>
                      <a:round/>
                      <a:headEnd len="sm" w="sm" type="none"/>
                      <a:tailEnd len="sm" w="sm" type="none"/>
                    </a:lnT>
                    <a:lnB cap="flat" cmpd="sng" w="19050">
                      <a:solidFill>
                        <a:srgbClr val="3C78D8">
                          <a:alpha val="0"/>
                        </a:srgbClr>
                      </a:solidFill>
                      <a:prstDash val="solid"/>
                      <a:round/>
                      <a:headEnd len="sm" w="sm" type="none"/>
                      <a:tailEnd len="sm" w="sm" type="none"/>
                    </a:lnB>
                    <a:solidFill>
                      <a:srgbClr val="6FA8DC"/>
                    </a:solidFill>
                  </a:tcPr>
                </a:tc>
                <a:tc>
                  <a:txBody>
                    <a:bodyPr/>
                    <a:lstStyle/>
                    <a:p>
                      <a:pPr indent="0" lvl="0" marL="0" rtl="0" algn="ctr">
                        <a:lnSpc>
                          <a:spcPct val="115000"/>
                        </a:lnSpc>
                        <a:spcBef>
                          <a:spcPts val="0"/>
                        </a:spcBef>
                        <a:spcAft>
                          <a:spcPts val="0"/>
                        </a:spcAft>
                        <a:buNone/>
                      </a:pPr>
                      <a:r>
                        <a:rPr b="1" lang="en" sz="2200">
                          <a:solidFill>
                            <a:srgbClr val="FFFFFF"/>
                          </a:solidFill>
                          <a:latin typeface="Economica"/>
                          <a:ea typeface="Economica"/>
                          <a:cs typeface="Economica"/>
                          <a:sym typeface="Economica"/>
                        </a:rPr>
                        <a:t>🎨</a:t>
                      </a:r>
                      <a:endParaRPr b="1" sz="2200">
                        <a:solidFill>
                          <a:srgbClr val="FFFFFF"/>
                        </a:solidFill>
                        <a:latin typeface="Economica"/>
                        <a:ea typeface="Economica"/>
                        <a:cs typeface="Economica"/>
                        <a:sym typeface="Economica"/>
                      </a:endParaRPr>
                    </a:p>
                  </a:txBody>
                  <a:tcPr marT="19050" marB="19050" marR="28575" marL="28575" anchor="ctr">
                    <a:lnL cap="flat" cmpd="sng" w="9525">
                      <a:solidFill>
                        <a:srgbClr val="8E7CC3">
                          <a:alpha val="0"/>
                        </a:srgbClr>
                      </a:solidFill>
                      <a:prstDash val="solid"/>
                      <a:round/>
                      <a:headEnd len="sm" w="sm" type="none"/>
                      <a:tailEnd len="sm" w="sm" type="none"/>
                    </a:lnL>
                    <a:lnR cap="flat" cmpd="sng" w="9525">
                      <a:solidFill>
                        <a:srgbClr val="8E7CC3">
                          <a:alpha val="0"/>
                        </a:srgbClr>
                      </a:solidFill>
                      <a:prstDash val="solid"/>
                      <a:round/>
                      <a:headEnd len="sm" w="sm" type="none"/>
                      <a:tailEnd len="sm" w="sm" type="none"/>
                    </a:lnR>
                    <a:lnT cap="flat" cmpd="sng" w="9525">
                      <a:solidFill>
                        <a:srgbClr val="8E7CC3">
                          <a:alpha val="0"/>
                        </a:srgbClr>
                      </a:solidFill>
                      <a:prstDash val="solid"/>
                      <a:round/>
                      <a:headEnd len="sm" w="sm" type="none"/>
                      <a:tailEnd len="sm" w="sm" type="none"/>
                    </a:lnT>
                    <a:lnB cap="flat" cmpd="sng" w="19050">
                      <a:solidFill>
                        <a:srgbClr val="3C78D8">
                          <a:alpha val="0"/>
                        </a:srgbClr>
                      </a:solidFill>
                      <a:prstDash val="solid"/>
                      <a:round/>
                      <a:headEnd len="sm" w="sm" type="none"/>
                      <a:tailEnd len="sm" w="sm" type="none"/>
                    </a:lnB>
                    <a:solidFill>
                      <a:srgbClr val="6FA8DC"/>
                    </a:solidFill>
                  </a:tcPr>
                </a:tc>
                <a:tc>
                  <a:txBody>
                    <a:bodyPr/>
                    <a:lstStyle/>
                    <a:p>
                      <a:pPr indent="0" lvl="0" marL="0" rtl="0" algn="ctr">
                        <a:lnSpc>
                          <a:spcPct val="115000"/>
                        </a:lnSpc>
                        <a:spcBef>
                          <a:spcPts val="0"/>
                        </a:spcBef>
                        <a:spcAft>
                          <a:spcPts val="0"/>
                        </a:spcAft>
                        <a:buNone/>
                      </a:pPr>
                      <a:r>
                        <a:rPr b="1" lang="en" sz="2200">
                          <a:solidFill>
                            <a:srgbClr val="FFFFFF"/>
                          </a:solidFill>
                          <a:latin typeface="Economica"/>
                          <a:ea typeface="Economica"/>
                          <a:cs typeface="Economica"/>
                          <a:sym typeface="Economica"/>
                        </a:rPr>
                        <a:t>🌞</a:t>
                      </a:r>
                      <a:endParaRPr b="1" sz="2200">
                        <a:solidFill>
                          <a:srgbClr val="FFFFFF"/>
                        </a:solidFill>
                        <a:latin typeface="Economica"/>
                        <a:ea typeface="Economica"/>
                        <a:cs typeface="Economica"/>
                        <a:sym typeface="Economica"/>
                      </a:endParaRPr>
                    </a:p>
                  </a:txBody>
                  <a:tcPr marT="19050" marB="19050" marR="28575" marL="28575" anchor="ctr">
                    <a:lnL cap="flat" cmpd="sng" w="9525">
                      <a:solidFill>
                        <a:srgbClr val="8E7CC3">
                          <a:alpha val="0"/>
                        </a:srgbClr>
                      </a:solidFill>
                      <a:prstDash val="solid"/>
                      <a:round/>
                      <a:headEnd len="sm" w="sm" type="none"/>
                      <a:tailEnd len="sm" w="sm" type="none"/>
                    </a:lnL>
                    <a:lnR cap="flat" cmpd="sng" w="9525">
                      <a:solidFill>
                        <a:srgbClr val="8E7CC3">
                          <a:alpha val="0"/>
                        </a:srgbClr>
                      </a:solidFill>
                      <a:prstDash val="solid"/>
                      <a:round/>
                      <a:headEnd len="sm" w="sm" type="none"/>
                      <a:tailEnd len="sm" w="sm" type="none"/>
                    </a:lnR>
                    <a:lnT cap="flat" cmpd="sng" w="9525">
                      <a:solidFill>
                        <a:srgbClr val="8E7CC3">
                          <a:alpha val="0"/>
                        </a:srgbClr>
                      </a:solidFill>
                      <a:prstDash val="solid"/>
                      <a:round/>
                      <a:headEnd len="sm" w="sm" type="none"/>
                      <a:tailEnd len="sm" w="sm" type="none"/>
                    </a:lnT>
                    <a:lnB cap="flat" cmpd="sng" w="19050">
                      <a:solidFill>
                        <a:srgbClr val="3C78D8">
                          <a:alpha val="0"/>
                        </a:srgbClr>
                      </a:solidFill>
                      <a:prstDash val="solid"/>
                      <a:round/>
                      <a:headEnd len="sm" w="sm" type="none"/>
                      <a:tailEnd len="sm" w="sm" type="none"/>
                    </a:lnB>
                    <a:solidFill>
                      <a:srgbClr val="6FA8DC"/>
                    </a:solidFill>
                  </a:tcPr>
                </a:tc>
                <a:tc>
                  <a:txBody>
                    <a:bodyPr/>
                    <a:lstStyle/>
                    <a:p>
                      <a:pPr indent="0" lvl="0" marL="0" rtl="0" algn="ctr">
                        <a:lnSpc>
                          <a:spcPct val="115000"/>
                        </a:lnSpc>
                        <a:spcBef>
                          <a:spcPts val="0"/>
                        </a:spcBef>
                        <a:spcAft>
                          <a:spcPts val="0"/>
                        </a:spcAft>
                        <a:buNone/>
                      </a:pPr>
                      <a:r>
                        <a:rPr lang="en" sz="2200">
                          <a:latin typeface="Economica"/>
                          <a:ea typeface="Economica"/>
                          <a:cs typeface="Economica"/>
                          <a:sym typeface="Economica"/>
                        </a:rPr>
                        <a:t> </a:t>
                      </a:r>
                      <a:r>
                        <a:rPr b="1" lang="en" sz="1600">
                          <a:solidFill>
                            <a:srgbClr val="FFFFFF"/>
                          </a:solidFill>
                          <a:latin typeface="Abel"/>
                          <a:ea typeface="Abel"/>
                          <a:cs typeface="Abel"/>
                          <a:sym typeface="Abel"/>
                        </a:rPr>
                        <a:t>🌱</a:t>
                      </a:r>
                      <a:endParaRPr sz="2200">
                        <a:latin typeface="Economica"/>
                        <a:ea typeface="Economica"/>
                        <a:cs typeface="Economica"/>
                        <a:sym typeface="Economica"/>
                      </a:endParaRPr>
                    </a:p>
                  </a:txBody>
                  <a:tcPr marT="19050" marB="19050" marR="28575" marL="28575" anchor="ctr">
                    <a:lnL cap="flat" cmpd="sng" w="9525">
                      <a:solidFill>
                        <a:srgbClr val="8E7CC3">
                          <a:alpha val="0"/>
                        </a:srgbClr>
                      </a:solidFill>
                      <a:prstDash val="solid"/>
                      <a:round/>
                      <a:headEnd len="sm" w="sm" type="none"/>
                      <a:tailEnd len="sm" w="sm" type="none"/>
                    </a:lnL>
                    <a:lnR cap="flat" cmpd="sng" w="9525">
                      <a:solidFill>
                        <a:srgbClr val="8E7CC3">
                          <a:alpha val="0"/>
                        </a:srgbClr>
                      </a:solidFill>
                      <a:prstDash val="solid"/>
                      <a:round/>
                      <a:headEnd len="sm" w="sm" type="none"/>
                      <a:tailEnd len="sm" w="sm" type="none"/>
                    </a:lnR>
                    <a:lnT cap="flat" cmpd="sng" w="9525">
                      <a:solidFill>
                        <a:srgbClr val="8E7CC3">
                          <a:alpha val="0"/>
                        </a:srgbClr>
                      </a:solidFill>
                      <a:prstDash val="solid"/>
                      <a:round/>
                      <a:headEnd len="sm" w="sm" type="none"/>
                      <a:tailEnd len="sm" w="sm" type="none"/>
                    </a:lnT>
                    <a:lnB cap="flat" cmpd="sng" w="19050">
                      <a:solidFill>
                        <a:srgbClr val="3C78D8">
                          <a:alpha val="0"/>
                        </a:srgbClr>
                      </a:solidFill>
                      <a:prstDash val="solid"/>
                      <a:round/>
                      <a:headEnd len="sm" w="sm" type="none"/>
                      <a:tailEnd len="sm" w="sm" type="none"/>
                    </a:lnB>
                    <a:solidFill>
                      <a:srgbClr val="6FA8DC"/>
                    </a:solidFill>
                  </a:tcPr>
                </a:tc>
                <a:tc>
                  <a:txBody>
                    <a:bodyPr/>
                    <a:lstStyle/>
                    <a:p>
                      <a:pPr indent="0" lvl="0" marL="0" rtl="0" algn="ctr">
                        <a:lnSpc>
                          <a:spcPct val="115000"/>
                        </a:lnSpc>
                        <a:spcBef>
                          <a:spcPts val="0"/>
                        </a:spcBef>
                        <a:spcAft>
                          <a:spcPts val="0"/>
                        </a:spcAft>
                        <a:buNone/>
                      </a:pPr>
                      <a:r>
                        <a:rPr b="1" lang="en" sz="2200">
                          <a:solidFill>
                            <a:srgbClr val="FFFFFF"/>
                          </a:solidFill>
                          <a:latin typeface="Economica"/>
                          <a:ea typeface="Economica"/>
                          <a:cs typeface="Economica"/>
                          <a:sym typeface="Economica"/>
                        </a:rPr>
                        <a:t>🕊️</a:t>
                      </a:r>
                      <a:endParaRPr b="1" sz="2200">
                        <a:solidFill>
                          <a:srgbClr val="FFFFFF"/>
                        </a:solidFill>
                        <a:latin typeface="Economica"/>
                        <a:ea typeface="Economica"/>
                        <a:cs typeface="Economica"/>
                        <a:sym typeface="Economica"/>
                      </a:endParaRPr>
                    </a:p>
                  </a:txBody>
                  <a:tcPr marT="19050" marB="19050" marR="28575" marL="28575" anchor="ctr">
                    <a:lnL cap="flat" cmpd="sng" w="9525">
                      <a:solidFill>
                        <a:srgbClr val="8E7CC3">
                          <a:alpha val="0"/>
                        </a:srgbClr>
                      </a:solidFill>
                      <a:prstDash val="solid"/>
                      <a:round/>
                      <a:headEnd len="sm" w="sm" type="none"/>
                      <a:tailEnd len="sm" w="sm" type="none"/>
                    </a:lnL>
                    <a:lnR cap="flat" cmpd="sng" w="9525">
                      <a:solidFill>
                        <a:srgbClr val="8E7CC3">
                          <a:alpha val="0"/>
                        </a:srgbClr>
                      </a:solidFill>
                      <a:prstDash val="solid"/>
                      <a:round/>
                      <a:headEnd len="sm" w="sm" type="none"/>
                      <a:tailEnd len="sm" w="sm" type="none"/>
                    </a:lnR>
                    <a:lnT cap="flat" cmpd="sng" w="9525">
                      <a:solidFill>
                        <a:srgbClr val="8E7CC3">
                          <a:alpha val="0"/>
                        </a:srgbClr>
                      </a:solidFill>
                      <a:prstDash val="solid"/>
                      <a:round/>
                      <a:headEnd len="sm" w="sm" type="none"/>
                      <a:tailEnd len="sm" w="sm" type="none"/>
                    </a:lnT>
                    <a:lnB cap="flat" cmpd="sng" w="19050">
                      <a:solidFill>
                        <a:srgbClr val="3C78D8">
                          <a:alpha val="0"/>
                        </a:srgbClr>
                      </a:solidFill>
                      <a:prstDash val="solid"/>
                      <a:round/>
                      <a:headEnd len="sm" w="sm" type="none"/>
                      <a:tailEnd len="sm" w="sm" type="none"/>
                    </a:lnB>
                    <a:solidFill>
                      <a:srgbClr val="6FA8DC"/>
                    </a:solidFill>
                  </a:tcPr>
                </a:tc>
                <a:tc>
                  <a:txBody>
                    <a:bodyPr/>
                    <a:lstStyle/>
                    <a:p>
                      <a:pPr indent="0" lvl="0" marL="0" rtl="0" algn="ctr">
                        <a:lnSpc>
                          <a:spcPct val="115000"/>
                        </a:lnSpc>
                        <a:spcBef>
                          <a:spcPts val="0"/>
                        </a:spcBef>
                        <a:spcAft>
                          <a:spcPts val="0"/>
                        </a:spcAft>
                        <a:buNone/>
                      </a:pPr>
                      <a:r>
                        <a:rPr lang="en" sz="2200">
                          <a:latin typeface="Economica"/>
                          <a:ea typeface="Economica"/>
                          <a:cs typeface="Economica"/>
                          <a:sym typeface="Economica"/>
                        </a:rPr>
                        <a:t>😄</a:t>
                      </a:r>
                      <a:endParaRPr sz="2200">
                        <a:latin typeface="Economica"/>
                        <a:ea typeface="Economica"/>
                        <a:cs typeface="Economica"/>
                        <a:sym typeface="Economica"/>
                      </a:endParaRPr>
                    </a:p>
                  </a:txBody>
                  <a:tcPr marT="19050" marB="19050" marR="28575" marL="28575" anchor="ctr">
                    <a:lnL cap="flat" cmpd="sng" w="9525">
                      <a:solidFill>
                        <a:srgbClr val="8E7CC3">
                          <a:alpha val="0"/>
                        </a:srgbClr>
                      </a:solidFill>
                      <a:prstDash val="solid"/>
                      <a:round/>
                      <a:headEnd len="sm" w="sm" type="none"/>
                      <a:tailEnd len="sm" w="sm" type="none"/>
                    </a:lnL>
                    <a:lnR cap="flat" cmpd="sng" w="9525">
                      <a:solidFill>
                        <a:srgbClr val="8E7CC3">
                          <a:alpha val="0"/>
                        </a:srgbClr>
                      </a:solidFill>
                      <a:prstDash val="solid"/>
                      <a:round/>
                      <a:headEnd len="sm" w="sm" type="none"/>
                      <a:tailEnd len="sm" w="sm" type="none"/>
                    </a:lnR>
                    <a:lnT cap="flat" cmpd="sng" w="9525">
                      <a:solidFill>
                        <a:srgbClr val="8E7CC3">
                          <a:alpha val="0"/>
                        </a:srgbClr>
                      </a:solidFill>
                      <a:prstDash val="solid"/>
                      <a:round/>
                      <a:headEnd len="sm" w="sm" type="none"/>
                      <a:tailEnd len="sm" w="sm" type="none"/>
                    </a:lnT>
                    <a:lnB cap="flat" cmpd="sng" w="19050">
                      <a:solidFill>
                        <a:srgbClr val="3C78D8">
                          <a:alpha val="0"/>
                        </a:srgbClr>
                      </a:solidFill>
                      <a:prstDash val="solid"/>
                      <a:round/>
                      <a:headEnd len="sm" w="sm" type="none"/>
                      <a:tailEnd len="sm" w="sm" type="none"/>
                    </a:lnB>
                    <a:solidFill>
                      <a:srgbClr val="6FA8DC"/>
                    </a:solidFill>
                  </a:tcPr>
                </a:tc>
                <a:tc>
                  <a:txBody>
                    <a:bodyPr/>
                    <a:lstStyle/>
                    <a:p>
                      <a:pPr indent="0" lvl="0" marL="0" rtl="0" algn="ctr">
                        <a:lnSpc>
                          <a:spcPct val="115000"/>
                        </a:lnSpc>
                        <a:spcBef>
                          <a:spcPts val="0"/>
                        </a:spcBef>
                        <a:spcAft>
                          <a:spcPts val="0"/>
                        </a:spcAft>
                        <a:buNone/>
                      </a:pPr>
                      <a:r>
                        <a:rPr b="1" lang="en" sz="2200">
                          <a:solidFill>
                            <a:srgbClr val="FFFFFF"/>
                          </a:solidFill>
                          <a:latin typeface="Economica"/>
                          <a:ea typeface="Economica"/>
                          <a:cs typeface="Economica"/>
                          <a:sym typeface="Economica"/>
                        </a:rPr>
                        <a:t>🍏</a:t>
                      </a:r>
                      <a:endParaRPr b="1" sz="2200">
                        <a:solidFill>
                          <a:srgbClr val="FFFFFF"/>
                        </a:solidFill>
                        <a:latin typeface="Economica"/>
                        <a:ea typeface="Economica"/>
                        <a:cs typeface="Economica"/>
                        <a:sym typeface="Economica"/>
                      </a:endParaRPr>
                    </a:p>
                  </a:txBody>
                  <a:tcPr marT="19050" marB="19050" marR="28575" marL="28575" anchor="ctr">
                    <a:lnL cap="flat" cmpd="sng" w="9525">
                      <a:solidFill>
                        <a:srgbClr val="8E7CC3">
                          <a:alpha val="0"/>
                        </a:srgbClr>
                      </a:solidFill>
                      <a:prstDash val="solid"/>
                      <a:round/>
                      <a:headEnd len="sm" w="sm" type="none"/>
                      <a:tailEnd len="sm" w="sm" type="none"/>
                    </a:lnL>
                    <a:lnR cap="flat" cmpd="sng" w="9525">
                      <a:solidFill>
                        <a:srgbClr val="8E7CC3">
                          <a:alpha val="0"/>
                        </a:srgbClr>
                      </a:solidFill>
                      <a:prstDash val="solid"/>
                      <a:round/>
                      <a:headEnd len="sm" w="sm" type="none"/>
                      <a:tailEnd len="sm" w="sm" type="none"/>
                    </a:lnR>
                    <a:lnT cap="flat" cmpd="sng" w="9525">
                      <a:solidFill>
                        <a:srgbClr val="8E7CC3">
                          <a:alpha val="0"/>
                        </a:srgbClr>
                      </a:solidFill>
                      <a:prstDash val="solid"/>
                      <a:round/>
                      <a:headEnd len="sm" w="sm" type="none"/>
                      <a:tailEnd len="sm" w="sm" type="none"/>
                    </a:lnT>
                    <a:lnB cap="flat" cmpd="sng" w="19050">
                      <a:solidFill>
                        <a:srgbClr val="3C78D8">
                          <a:alpha val="0"/>
                        </a:srgbClr>
                      </a:solidFill>
                      <a:prstDash val="solid"/>
                      <a:round/>
                      <a:headEnd len="sm" w="sm" type="none"/>
                      <a:tailEnd len="sm" w="sm" type="none"/>
                    </a:lnB>
                    <a:solidFill>
                      <a:srgbClr val="6FA8DC"/>
                    </a:solidFill>
                  </a:tcPr>
                </a:tc>
              </a:tr>
              <a:tr h="365950">
                <a:tc>
                  <a:txBody>
                    <a:bodyPr/>
                    <a:lstStyle/>
                    <a:p>
                      <a:pPr indent="0" lvl="0" marL="0" rtl="0" algn="ctr">
                        <a:lnSpc>
                          <a:spcPct val="115000"/>
                        </a:lnSpc>
                        <a:spcBef>
                          <a:spcPts val="0"/>
                        </a:spcBef>
                        <a:spcAft>
                          <a:spcPts val="0"/>
                        </a:spcAft>
                        <a:buNone/>
                      </a:pPr>
                      <a:r>
                        <a:rPr b="1" lang="en" sz="1300">
                          <a:solidFill>
                            <a:srgbClr val="FFFFFF"/>
                          </a:solidFill>
                          <a:latin typeface="Abel"/>
                          <a:ea typeface="Abel"/>
                          <a:cs typeface="Abel"/>
                          <a:sym typeface="Abel"/>
                        </a:rPr>
                        <a:t>Autonomy</a:t>
                      </a:r>
                      <a:endParaRPr b="1" sz="1300">
                        <a:solidFill>
                          <a:srgbClr val="FFFFFF"/>
                        </a:solidFill>
                        <a:latin typeface="Abel"/>
                        <a:ea typeface="Abel"/>
                        <a:cs typeface="Abel"/>
                        <a:sym typeface="Abel"/>
                      </a:endParaRPr>
                    </a:p>
                  </a:txBody>
                  <a:tcPr marT="19050" marB="19050" marR="28575" marL="28575" anchor="ctr">
                    <a:lnL cap="flat" cmpd="sng" w="19050">
                      <a:solidFill>
                        <a:srgbClr val="3C78D8">
                          <a:alpha val="0"/>
                        </a:srgbClr>
                      </a:solidFill>
                      <a:prstDash val="solid"/>
                      <a:round/>
                      <a:headEnd len="sm" w="sm" type="none"/>
                      <a:tailEnd len="sm" w="sm" type="none"/>
                    </a:lnL>
                    <a:lnR cap="flat" cmpd="sng" w="9525">
                      <a:solidFill>
                        <a:srgbClr val="3C78D8">
                          <a:alpha val="0"/>
                        </a:srgbClr>
                      </a:solidFill>
                      <a:prstDash val="solid"/>
                      <a:round/>
                      <a:headEnd len="sm" w="sm" type="none"/>
                      <a:tailEnd len="sm" w="sm" type="none"/>
                    </a:lnR>
                    <a:lnT cap="flat" cmpd="sng" w="19050">
                      <a:solidFill>
                        <a:srgbClr val="3C78D8">
                          <a:alpha val="0"/>
                        </a:srgbClr>
                      </a:solidFill>
                      <a:prstDash val="solid"/>
                      <a:round/>
                      <a:headEnd len="sm" w="sm" type="none"/>
                      <a:tailEnd len="sm" w="sm" type="none"/>
                    </a:lnT>
                    <a:lnB cap="flat" cmpd="sng" w="9525">
                      <a:solidFill>
                        <a:srgbClr val="6D9EEB">
                          <a:alpha val="0"/>
                        </a:srgbClr>
                      </a:solidFill>
                      <a:prstDash val="solid"/>
                      <a:round/>
                      <a:headEnd len="sm" w="sm" type="none"/>
                      <a:tailEnd len="sm" w="sm" type="none"/>
                    </a:lnB>
                    <a:solidFill>
                      <a:srgbClr val="6FA8DC"/>
                    </a:solidFill>
                  </a:tcPr>
                </a:tc>
                <a:tc>
                  <a:txBody>
                    <a:bodyPr/>
                    <a:lstStyle/>
                    <a:p>
                      <a:pPr indent="0" lvl="0" marL="0" rtl="0" algn="ctr">
                        <a:lnSpc>
                          <a:spcPct val="115000"/>
                        </a:lnSpc>
                        <a:spcBef>
                          <a:spcPts val="0"/>
                        </a:spcBef>
                        <a:spcAft>
                          <a:spcPts val="0"/>
                        </a:spcAft>
                        <a:buNone/>
                      </a:pPr>
                      <a:r>
                        <a:rPr b="1" lang="en" sz="1300">
                          <a:solidFill>
                            <a:srgbClr val="FFFFFF"/>
                          </a:solidFill>
                          <a:latin typeface="Abel"/>
                          <a:ea typeface="Abel"/>
                          <a:cs typeface="Abel"/>
                          <a:sym typeface="Abel"/>
                        </a:rPr>
                        <a:t>Self-Connect.</a:t>
                      </a:r>
                      <a:endParaRPr b="1" sz="1300">
                        <a:solidFill>
                          <a:srgbClr val="FFFFFF"/>
                        </a:solidFill>
                        <a:latin typeface="Abel"/>
                        <a:ea typeface="Abel"/>
                        <a:cs typeface="Abel"/>
                        <a:sym typeface="Abel"/>
                      </a:endParaRPr>
                    </a:p>
                  </a:txBody>
                  <a:tcPr marT="19050" marB="19050" marR="28575" marL="28575" anchor="ctr">
                    <a:lnL cap="flat" cmpd="sng" w="9525">
                      <a:solidFill>
                        <a:srgbClr val="3C78D8">
                          <a:alpha val="0"/>
                        </a:srgbClr>
                      </a:solidFill>
                      <a:prstDash val="solid"/>
                      <a:round/>
                      <a:headEnd len="sm" w="sm" type="none"/>
                      <a:tailEnd len="sm" w="sm" type="none"/>
                    </a:lnL>
                    <a:lnR cap="flat" cmpd="sng" w="9525">
                      <a:solidFill>
                        <a:srgbClr val="3C78D8">
                          <a:alpha val="0"/>
                        </a:srgbClr>
                      </a:solidFill>
                      <a:prstDash val="solid"/>
                      <a:round/>
                      <a:headEnd len="sm" w="sm" type="none"/>
                      <a:tailEnd len="sm" w="sm" type="none"/>
                    </a:lnR>
                    <a:lnT cap="flat" cmpd="sng" w="19050">
                      <a:solidFill>
                        <a:srgbClr val="3C78D8">
                          <a:alpha val="0"/>
                        </a:srgbClr>
                      </a:solidFill>
                      <a:prstDash val="solid"/>
                      <a:round/>
                      <a:headEnd len="sm" w="sm" type="none"/>
                      <a:tailEnd len="sm" w="sm" type="none"/>
                    </a:lnT>
                    <a:lnB cap="flat" cmpd="sng" w="9525">
                      <a:solidFill>
                        <a:srgbClr val="6D9EEB">
                          <a:alpha val="0"/>
                        </a:srgbClr>
                      </a:solidFill>
                      <a:prstDash val="solid"/>
                      <a:round/>
                      <a:headEnd len="sm" w="sm" type="none"/>
                      <a:tailEnd len="sm" w="sm" type="none"/>
                    </a:lnB>
                    <a:solidFill>
                      <a:srgbClr val="6FA8DC"/>
                    </a:solidFill>
                  </a:tcPr>
                </a:tc>
                <a:tc>
                  <a:txBody>
                    <a:bodyPr/>
                    <a:lstStyle/>
                    <a:p>
                      <a:pPr indent="0" lvl="0" marL="0" rtl="0" algn="ctr">
                        <a:lnSpc>
                          <a:spcPct val="115000"/>
                        </a:lnSpc>
                        <a:spcBef>
                          <a:spcPts val="0"/>
                        </a:spcBef>
                        <a:spcAft>
                          <a:spcPts val="0"/>
                        </a:spcAft>
                        <a:buNone/>
                      </a:pPr>
                      <a:r>
                        <a:rPr b="1" lang="en" sz="1300">
                          <a:solidFill>
                            <a:srgbClr val="FFFFFF"/>
                          </a:solidFill>
                          <a:latin typeface="Abel"/>
                          <a:ea typeface="Abel"/>
                          <a:cs typeface="Abel"/>
                          <a:sym typeface="Abel"/>
                        </a:rPr>
                        <a:t>Connection</a:t>
                      </a:r>
                      <a:endParaRPr b="1" sz="1300">
                        <a:solidFill>
                          <a:srgbClr val="FFFFFF"/>
                        </a:solidFill>
                        <a:latin typeface="Abel"/>
                        <a:ea typeface="Abel"/>
                        <a:cs typeface="Abel"/>
                        <a:sym typeface="Abel"/>
                      </a:endParaRPr>
                    </a:p>
                  </a:txBody>
                  <a:tcPr marT="19050" marB="19050" marR="28575" marL="28575" anchor="ctr">
                    <a:lnL cap="flat" cmpd="sng" w="9525">
                      <a:solidFill>
                        <a:srgbClr val="3C78D8">
                          <a:alpha val="0"/>
                        </a:srgbClr>
                      </a:solidFill>
                      <a:prstDash val="solid"/>
                      <a:round/>
                      <a:headEnd len="sm" w="sm" type="none"/>
                      <a:tailEnd len="sm" w="sm" type="none"/>
                    </a:lnL>
                    <a:lnR cap="flat" cmpd="sng" w="9525">
                      <a:solidFill>
                        <a:srgbClr val="3C78D8">
                          <a:alpha val="0"/>
                        </a:srgbClr>
                      </a:solidFill>
                      <a:prstDash val="solid"/>
                      <a:round/>
                      <a:headEnd len="sm" w="sm" type="none"/>
                      <a:tailEnd len="sm" w="sm" type="none"/>
                    </a:lnR>
                    <a:lnT cap="flat" cmpd="sng" w="19050">
                      <a:solidFill>
                        <a:srgbClr val="3C78D8">
                          <a:alpha val="0"/>
                        </a:srgbClr>
                      </a:solidFill>
                      <a:prstDash val="solid"/>
                      <a:round/>
                      <a:headEnd len="sm" w="sm" type="none"/>
                      <a:tailEnd len="sm" w="sm" type="none"/>
                    </a:lnT>
                    <a:lnB cap="flat" cmpd="sng" w="9525">
                      <a:solidFill>
                        <a:srgbClr val="6D9EEB">
                          <a:alpha val="0"/>
                        </a:srgbClr>
                      </a:solidFill>
                      <a:prstDash val="solid"/>
                      <a:round/>
                      <a:headEnd len="sm" w="sm" type="none"/>
                      <a:tailEnd len="sm" w="sm" type="none"/>
                    </a:lnB>
                    <a:solidFill>
                      <a:srgbClr val="6FA8DC"/>
                    </a:solidFill>
                  </a:tcPr>
                </a:tc>
                <a:tc>
                  <a:txBody>
                    <a:bodyPr/>
                    <a:lstStyle/>
                    <a:p>
                      <a:pPr indent="0" lvl="0" marL="0" rtl="0" algn="ctr">
                        <a:lnSpc>
                          <a:spcPct val="115000"/>
                        </a:lnSpc>
                        <a:spcBef>
                          <a:spcPts val="0"/>
                        </a:spcBef>
                        <a:spcAft>
                          <a:spcPts val="0"/>
                        </a:spcAft>
                        <a:buNone/>
                      </a:pPr>
                      <a:r>
                        <a:rPr b="1" lang="en" sz="1300">
                          <a:solidFill>
                            <a:srgbClr val="FFFFFF"/>
                          </a:solidFill>
                          <a:latin typeface="Abel"/>
                          <a:ea typeface="Abel"/>
                          <a:cs typeface="Abel"/>
                          <a:sym typeface="Abel"/>
                        </a:rPr>
                        <a:t>Interconnect.</a:t>
                      </a:r>
                      <a:endParaRPr b="1" sz="1300">
                        <a:solidFill>
                          <a:srgbClr val="FFFFFF"/>
                        </a:solidFill>
                        <a:latin typeface="Abel"/>
                        <a:ea typeface="Abel"/>
                        <a:cs typeface="Abel"/>
                        <a:sym typeface="Abel"/>
                      </a:endParaRPr>
                    </a:p>
                  </a:txBody>
                  <a:tcPr marT="19050" marB="19050" marR="28575" marL="28575" anchor="ctr">
                    <a:lnL cap="flat" cmpd="sng" w="9525">
                      <a:solidFill>
                        <a:srgbClr val="3C78D8">
                          <a:alpha val="0"/>
                        </a:srgbClr>
                      </a:solidFill>
                      <a:prstDash val="solid"/>
                      <a:round/>
                      <a:headEnd len="sm" w="sm" type="none"/>
                      <a:tailEnd len="sm" w="sm" type="none"/>
                    </a:lnL>
                    <a:lnR cap="flat" cmpd="sng" w="9525">
                      <a:solidFill>
                        <a:srgbClr val="3C78D8">
                          <a:alpha val="0"/>
                        </a:srgbClr>
                      </a:solidFill>
                      <a:prstDash val="solid"/>
                      <a:round/>
                      <a:headEnd len="sm" w="sm" type="none"/>
                      <a:tailEnd len="sm" w="sm" type="none"/>
                    </a:lnR>
                    <a:lnT cap="flat" cmpd="sng" w="19050">
                      <a:solidFill>
                        <a:srgbClr val="3C78D8">
                          <a:alpha val="0"/>
                        </a:srgbClr>
                      </a:solidFill>
                      <a:prstDash val="solid"/>
                      <a:round/>
                      <a:headEnd len="sm" w="sm" type="none"/>
                      <a:tailEnd len="sm" w="sm" type="none"/>
                    </a:lnT>
                    <a:lnB cap="flat" cmpd="sng" w="9525">
                      <a:solidFill>
                        <a:srgbClr val="6D9EEB">
                          <a:alpha val="0"/>
                        </a:srgbClr>
                      </a:solidFill>
                      <a:prstDash val="solid"/>
                      <a:round/>
                      <a:headEnd len="sm" w="sm" type="none"/>
                      <a:tailEnd len="sm" w="sm" type="none"/>
                    </a:lnB>
                    <a:solidFill>
                      <a:srgbClr val="6FA8DC"/>
                    </a:solidFill>
                  </a:tcPr>
                </a:tc>
                <a:tc>
                  <a:txBody>
                    <a:bodyPr/>
                    <a:lstStyle/>
                    <a:p>
                      <a:pPr indent="0" lvl="0" marL="0" rtl="0" algn="ctr">
                        <a:lnSpc>
                          <a:spcPct val="115000"/>
                        </a:lnSpc>
                        <a:spcBef>
                          <a:spcPts val="0"/>
                        </a:spcBef>
                        <a:spcAft>
                          <a:spcPts val="0"/>
                        </a:spcAft>
                        <a:buNone/>
                      </a:pPr>
                      <a:r>
                        <a:rPr b="1" lang="en" sz="1300">
                          <a:solidFill>
                            <a:srgbClr val="FFFFFF"/>
                          </a:solidFill>
                          <a:latin typeface="Abel"/>
                          <a:ea typeface="Abel"/>
                          <a:cs typeface="Abel"/>
                          <a:sym typeface="Abel"/>
                        </a:rPr>
                        <a:t>Involvement</a:t>
                      </a:r>
                      <a:endParaRPr b="1" sz="1300">
                        <a:solidFill>
                          <a:srgbClr val="FFFFFF"/>
                        </a:solidFill>
                        <a:latin typeface="Abel"/>
                        <a:ea typeface="Abel"/>
                        <a:cs typeface="Abel"/>
                        <a:sym typeface="Abel"/>
                      </a:endParaRPr>
                    </a:p>
                  </a:txBody>
                  <a:tcPr marT="19050" marB="19050" marR="28575" marL="28575" anchor="ctr">
                    <a:lnL cap="flat" cmpd="sng" w="9525">
                      <a:solidFill>
                        <a:srgbClr val="3C78D8">
                          <a:alpha val="0"/>
                        </a:srgbClr>
                      </a:solidFill>
                      <a:prstDash val="solid"/>
                      <a:round/>
                      <a:headEnd len="sm" w="sm" type="none"/>
                      <a:tailEnd len="sm" w="sm" type="none"/>
                    </a:lnL>
                    <a:lnR cap="flat" cmpd="sng" w="9525">
                      <a:solidFill>
                        <a:srgbClr val="3C78D8">
                          <a:alpha val="0"/>
                        </a:srgbClr>
                      </a:solidFill>
                      <a:prstDash val="solid"/>
                      <a:round/>
                      <a:headEnd len="sm" w="sm" type="none"/>
                      <a:tailEnd len="sm" w="sm" type="none"/>
                    </a:lnR>
                    <a:lnT cap="flat" cmpd="sng" w="19050">
                      <a:solidFill>
                        <a:srgbClr val="3C78D8">
                          <a:alpha val="0"/>
                        </a:srgbClr>
                      </a:solidFill>
                      <a:prstDash val="solid"/>
                      <a:round/>
                      <a:headEnd len="sm" w="sm" type="none"/>
                      <a:tailEnd len="sm" w="sm" type="none"/>
                    </a:lnT>
                    <a:lnB cap="flat" cmpd="sng" w="9525">
                      <a:solidFill>
                        <a:srgbClr val="6D9EEB">
                          <a:alpha val="0"/>
                        </a:srgbClr>
                      </a:solidFill>
                      <a:prstDash val="solid"/>
                      <a:round/>
                      <a:headEnd len="sm" w="sm" type="none"/>
                      <a:tailEnd len="sm" w="sm" type="none"/>
                    </a:lnB>
                    <a:solidFill>
                      <a:srgbClr val="6FA8DC"/>
                    </a:solidFill>
                  </a:tcPr>
                </a:tc>
                <a:tc>
                  <a:txBody>
                    <a:bodyPr/>
                    <a:lstStyle/>
                    <a:p>
                      <a:pPr indent="0" lvl="0" marL="0" rtl="0" algn="ctr">
                        <a:lnSpc>
                          <a:spcPct val="115000"/>
                        </a:lnSpc>
                        <a:spcBef>
                          <a:spcPts val="0"/>
                        </a:spcBef>
                        <a:spcAft>
                          <a:spcPts val="0"/>
                        </a:spcAft>
                        <a:buNone/>
                      </a:pPr>
                      <a:r>
                        <a:rPr b="1" lang="en" sz="1300">
                          <a:solidFill>
                            <a:srgbClr val="FFFFFF"/>
                          </a:solidFill>
                          <a:latin typeface="Abel"/>
                          <a:ea typeface="Abel"/>
                          <a:cs typeface="Abel"/>
                          <a:sym typeface="Abel"/>
                        </a:rPr>
                        <a:t>Meaning</a:t>
                      </a:r>
                      <a:endParaRPr b="1" sz="1300">
                        <a:solidFill>
                          <a:srgbClr val="FFFFFF"/>
                        </a:solidFill>
                        <a:latin typeface="Abel"/>
                        <a:ea typeface="Abel"/>
                        <a:cs typeface="Abel"/>
                        <a:sym typeface="Abel"/>
                      </a:endParaRPr>
                    </a:p>
                  </a:txBody>
                  <a:tcPr marT="19050" marB="19050" marR="28575" marL="28575" anchor="ctr">
                    <a:lnL cap="flat" cmpd="sng" w="9525">
                      <a:solidFill>
                        <a:srgbClr val="3C78D8">
                          <a:alpha val="0"/>
                        </a:srgbClr>
                      </a:solidFill>
                      <a:prstDash val="solid"/>
                      <a:round/>
                      <a:headEnd len="sm" w="sm" type="none"/>
                      <a:tailEnd len="sm" w="sm" type="none"/>
                    </a:lnL>
                    <a:lnR cap="flat" cmpd="sng" w="9525">
                      <a:solidFill>
                        <a:srgbClr val="3C78D8">
                          <a:alpha val="0"/>
                        </a:srgbClr>
                      </a:solidFill>
                      <a:prstDash val="solid"/>
                      <a:round/>
                      <a:headEnd len="sm" w="sm" type="none"/>
                      <a:tailEnd len="sm" w="sm" type="none"/>
                    </a:lnR>
                    <a:lnT cap="flat" cmpd="sng" w="19050">
                      <a:solidFill>
                        <a:srgbClr val="3C78D8">
                          <a:alpha val="0"/>
                        </a:srgbClr>
                      </a:solidFill>
                      <a:prstDash val="solid"/>
                      <a:round/>
                      <a:headEnd len="sm" w="sm" type="none"/>
                      <a:tailEnd len="sm" w="sm" type="none"/>
                    </a:lnT>
                    <a:lnB cap="flat" cmpd="sng" w="9525">
                      <a:solidFill>
                        <a:srgbClr val="6D9EEB">
                          <a:alpha val="0"/>
                        </a:srgbClr>
                      </a:solidFill>
                      <a:prstDash val="solid"/>
                      <a:round/>
                      <a:headEnd len="sm" w="sm" type="none"/>
                      <a:tailEnd len="sm" w="sm" type="none"/>
                    </a:lnB>
                    <a:solidFill>
                      <a:srgbClr val="6FA8DC"/>
                    </a:solidFill>
                  </a:tcPr>
                </a:tc>
                <a:tc>
                  <a:txBody>
                    <a:bodyPr/>
                    <a:lstStyle/>
                    <a:p>
                      <a:pPr indent="0" lvl="0" marL="0" rtl="0" algn="ctr">
                        <a:lnSpc>
                          <a:spcPct val="115000"/>
                        </a:lnSpc>
                        <a:spcBef>
                          <a:spcPts val="0"/>
                        </a:spcBef>
                        <a:spcAft>
                          <a:spcPts val="0"/>
                        </a:spcAft>
                        <a:buNone/>
                      </a:pPr>
                      <a:r>
                        <a:rPr b="1" lang="en" sz="1300">
                          <a:solidFill>
                            <a:srgbClr val="FFFFFF"/>
                          </a:solidFill>
                          <a:latin typeface="Abel"/>
                          <a:ea typeface="Abel"/>
                          <a:cs typeface="Abel"/>
                          <a:sym typeface="Abel"/>
                        </a:rPr>
                        <a:t>Growth</a:t>
                      </a:r>
                      <a:endParaRPr b="1" sz="1300">
                        <a:solidFill>
                          <a:srgbClr val="FFFFFF"/>
                        </a:solidFill>
                        <a:latin typeface="Abel"/>
                        <a:ea typeface="Abel"/>
                        <a:cs typeface="Abel"/>
                        <a:sym typeface="Abel"/>
                      </a:endParaRPr>
                    </a:p>
                  </a:txBody>
                  <a:tcPr marT="19050" marB="19050" marR="28575" marL="28575" anchor="ctr">
                    <a:lnL cap="flat" cmpd="sng" w="9525">
                      <a:solidFill>
                        <a:srgbClr val="3C78D8">
                          <a:alpha val="0"/>
                        </a:srgbClr>
                      </a:solidFill>
                      <a:prstDash val="solid"/>
                      <a:round/>
                      <a:headEnd len="sm" w="sm" type="none"/>
                      <a:tailEnd len="sm" w="sm" type="none"/>
                    </a:lnL>
                    <a:lnR cap="flat" cmpd="sng" w="9525">
                      <a:solidFill>
                        <a:srgbClr val="3C78D8">
                          <a:alpha val="0"/>
                        </a:srgbClr>
                      </a:solidFill>
                      <a:prstDash val="solid"/>
                      <a:round/>
                      <a:headEnd len="sm" w="sm" type="none"/>
                      <a:tailEnd len="sm" w="sm" type="none"/>
                    </a:lnR>
                    <a:lnT cap="flat" cmpd="sng" w="19050">
                      <a:solidFill>
                        <a:srgbClr val="3C78D8">
                          <a:alpha val="0"/>
                        </a:srgbClr>
                      </a:solidFill>
                      <a:prstDash val="solid"/>
                      <a:round/>
                      <a:headEnd len="sm" w="sm" type="none"/>
                      <a:tailEnd len="sm" w="sm" type="none"/>
                    </a:lnT>
                    <a:lnB cap="flat" cmpd="sng" w="9525">
                      <a:solidFill>
                        <a:srgbClr val="6D9EEB">
                          <a:alpha val="0"/>
                        </a:srgbClr>
                      </a:solidFill>
                      <a:prstDash val="solid"/>
                      <a:round/>
                      <a:headEnd len="sm" w="sm" type="none"/>
                      <a:tailEnd len="sm" w="sm" type="none"/>
                    </a:lnB>
                    <a:solidFill>
                      <a:srgbClr val="6FA8DC"/>
                    </a:solidFill>
                  </a:tcPr>
                </a:tc>
                <a:tc>
                  <a:txBody>
                    <a:bodyPr/>
                    <a:lstStyle/>
                    <a:p>
                      <a:pPr indent="0" lvl="0" marL="0" rtl="0" algn="ctr">
                        <a:lnSpc>
                          <a:spcPct val="115000"/>
                        </a:lnSpc>
                        <a:spcBef>
                          <a:spcPts val="0"/>
                        </a:spcBef>
                        <a:spcAft>
                          <a:spcPts val="0"/>
                        </a:spcAft>
                        <a:buNone/>
                      </a:pPr>
                      <a:r>
                        <a:rPr b="1" lang="en" sz="1300">
                          <a:solidFill>
                            <a:srgbClr val="FFFFFF"/>
                          </a:solidFill>
                          <a:latin typeface="Abel"/>
                          <a:ea typeface="Abel"/>
                          <a:cs typeface="Abel"/>
                          <a:sym typeface="Abel"/>
                        </a:rPr>
                        <a:t>Peace</a:t>
                      </a:r>
                      <a:endParaRPr b="1" sz="1300">
                        <a:solidFill>
                          <a:srgbClr val="FFFFFF"/>
                        </a:solidFill>
                        <a:latin typeface="Abel"/>
                        <a:ea typeface="Abel"/>
                        <a:cs typeface="Abel"/>
                        <a:sym typeface="Abel"/>
                      </a:endParaRPr>
                    </a:p>
                  </a:txBody>
                  <a:tcPr marT="19050" marB="19050" marR="28575" marL="28575" anchor="ctr">
                    <a:lnL cap="flat" cmpd="sng" w="9525">
                      <a:solidFill>
                        <a:srgbClr val="3C78D8">
                          <a:alpha val="0"/>
                        </a:srgbClr>
                      </a:solidFill>
                      <a:prstDash val="solid"/>
                      <a:round/>
                      <a:headEnd len="sm" w="sm" type="none"/>
                      <a:tailEnd len="sm" w="sm" type="none"/>
                    </a:lnL>
                    <a:lnR cap="flat" cmpd="sng" w="9525">
                      <a:solidFill>
                        <a:srgbClr val="3C78D8">
                          <a:alpha val="0"/>
                        </a:srgbClr>
                      </a:solidFill>
                      <a:prstDash val="solid"/>
                      <a:round/>
                      <a:headEnd len="sm" w="sm" type="none"/>
                      <a:tailEnd len="sm" w="sm" type="none"/>
                    </a:lnR>
                    <a:lnT cap="flat" cmpd="sng" w="19050">
                      <a:solidFill>
                        <a:srgbClr val="3C78D8">
                          <a:alpha val="0"/>
                        </a:srgbClr>
                      </a:solidFill>
                      <a:prstDash val="solid"/>
                      <a:round/>
                      <a:headEnd len="sm" w="sm" type="none"/>
                      <a:tailEnd len="sm" w="sm" type="none"/>
                    </a:lnT>
                    <a:lnB cap="flat" cmpd="sng" w="9525">
                      <a:solidFill>
                        <a:srgbClr val="6D9EEB">
                          <a:alpha val="0"/>
                        </a:srgbClr>
                      </a:solidFill>
                      <a:prstDash val="solid"/>
                      <a:round/>
                      <a:headEnd len="sm" w="sm" type="none"/>
                      <a:tailEnd len="sm" w="sm" type="none"/>
                    </a:lnB>
                    <a:solidFill>
                      <a:srgbClr val="6FA8DC"/>
                    </a:solidFill>
                  </a:tcPr>
                </a:tc>
                <a:tc>
                  <a:txBody>
                    <a:bodyPr/>
                    <a:lstStyle/>
                    <a:p>
                      <a:pPr indent="0" lvl="0" marL="0" rtl="0" algn="ctr">
                        <a:lnSpc>
                          <a:spcPct val="115000"/>
                        </a:lnSpc>
                        <a:spcBef>
                          <a:spcPts val="0"/>
                        </a:spcBef>
                        <a:spcAft>
                          <a:spcPts val="0"/>
                        </a:spcAft>
                        <a:buNone/>
                      </a:pPr>
                      <a:r>
                        <a:rPr b="1" lang="en" sz="1300">
                          <a:solidFill>
                            <a:srgbClr val="FFFFFF"/>
                          </a:solidFill>
                          <a:latin typeface="Abel"/>
                          <a:ea typeface="Abel"/>
                          <a:cs typeface="Abel"/>
                          <a:sym typeface="Abel"/>
                        </a:rPr>
                        <a:t>Play</a:t>
                      </a:r>
                      <a:endParaRPr b="1" sz="1300">
                        <a:solidFill>
                          <a:srgbClr val="FFFFFF"/>
                        </a:solidFill>
                        <a:latin typeface="Abel"/>
                        <a:ea typeface="Abel"/>
                        <a:cs typeface="Abel"/>
                        <a:sym typeface="Abel"/>
                      </a:endParaRPr>
                    </a:p>
                  </a:txBody>
                  <a:tcPr marT="19050" marB="19050" marR="28575" marL="28575" anchor="ctr">
                    <a:lnL cap="flat" cmpd="sng" w="9525">
                      <a:solidFill>
                        <a:srgbClr val="3C78D8">
                          <a:alpha val="0"/>
                        </a:srgbClr>
                      </a:solidFill>
                      <a:prstDash val="solid"/>
                      <a:round/>
                      <a:headEnd len="sm" w="sm" type="none"/>
                      <a:tailEnd len="sm" w="sm" type="none"/>
                    </a:lnL>
                    <a:lnR cap="flat" cmpd="sng" w="9525">
                      <a:solidFill>
                        <a:srgbClr val="3C78D8">
                          <a:alpha val="0"/>
                        </a:srgbClr>
                      </a:solidFill>
                      <a:prstDash val="solid"/>
                      <a:round/>
                      <a:headEnd len="sm" w="sm" type="none"/>
                      <a:tailEnd len="sm" w="sm" type="none"/>
                    </a:lnR>
                    <a:lnT cap="flat" cmpd="sng" w="19050">
                      <a:solidFill>
                        <a:srgbClr val="3C78D8">
                          <a:alpha val="0"/>
                        </a:srgbClr>
                      </a:solidFill>
                      <a:prstDash val="solid"/>
                      <a:round/>
                      <a:headEnd len="sm" w="sm" type="none"/>
                      <a:tailEnd len="sm" w="sm" type="none"/>
                    </a:lnT>
                    <a:lnB cap="flat" cmpd="sng" w="9525">
                      <a:solidFill>
                        <a:srgbClr val="6D9EEB">
                          <a:alpha val="0"/>
                        </a:srgbClr>
                      </a:solidFill>
                      <a:prstDash val="solid"/>
                      <a:round/>
                      <a:headEnd len="sm" w="sm" type="none"/>
                      <a:tailEnd len="sm" w="sm" type="none"/>
                    </a:lnB>
                    <a:solidFill>
                      <a:srgbClr val="6FA8DC"/>
                    </a:solidFill>
                  </a:tcPr>
                </a:tc>
                <a:tc>
                  <a:txBody>
                    <a:bodyPr/>
                    <a:lstStyle/>
                    <a:p>
                      <a:pPr indent="0" lvl="0" marL="0" rtl="0" algn="ctr">
                        <a:lnSpc>
                          <a:spcPct val="115000"/>
                        </a:lnSpc>
                        <a:spcBef>
                          <a:spcPts val="0"/>
                        </a:spcBef>
                        <a:spcAft>
                          <a:spcPts val="0"/>
                        </a:spcAft>
                        <a:buNone/>
                      </a:pPr>
                      <a:r>
                        <a:rPr b="1" lang="en" sz="1300">
                          <a:solidFill>
                            <a:srgbClr val="FFFFFF"/>
                          </a:solidFill>
                          <a:latin typeface="Abel"/>
                          <a:ea typeface="Abel"/>
                          <a:cs typeface="Abel"/>
                          <a:sym typeface="Abel"/>
                        </a:rPr>
                        <a:t>Wellness</a:t>
                      </a:r>
                      <a:endParaRPr b="1" sz="1300">
                        <a:solidFill>
                          <a:srgbClr val="FFFFFF"/>
                        </a:solidFill>
                        <a:latin typeface="Abel"/>
                        <a:ea typeface="Abel"/>
                        <a:cs typeface="Abel"/>
                        <a:sym typeface="Abel"/>
                      </a:endParaRPr>
                    </a:p>
                  </a:txBody>
                  <a:tcPr marT="19050" marB="19050" marR="28575" marL="28575" anchor="ctr">
                    <a:lnL cap="flat" cmpd="sng" w="9525">
                      <a:solidFill>
                        <a:srgbClr val="3C78D8">
                          <a:alpha val="0"/>
                        </a:srgbClr>
                      </a:solidFill>
                      <a:prstDash val="solid"/>
                      <a:round/>
                      <a:headEnd len="sm" w="sm" type="none"/>
                      <a:tailEnd len="sm" w="sm" type="none"/>
                    </a:lnL>
                    <a:lnR cap="flat" cmpd="sng" w="9525">
                      <a:solidFill>
                        <a:srgbClr val="6D9EEB">
                          <a:alpha val="0"/>
                        </a:srgbClr>
                      </a:solidFill>
                      <a:prstDash val="solid"/>
                      <a:round/>
                      <a:headEnd len="sm" w="sm" type="none"/>
                      <a:tailEnd len="sm" w="sm" type="none"/>
                    </a:lnR>
                    <a:lnT cap="flat" cmpd="sng" w="19050">
                      <a:solidFill>
                        <a:srgbClr val="3C78D8">
                          <a:alpha val="0"/>
                        </a:srgbClr>
                      </a:solidFill>
                      <a:prstDash val="solid"/>
                      <a:round/>
                      <a:headEnd len="sm" w="sm" type="none"/>
                      <a:tailEnd len="sm" w="sm" type="none"/>
                    </a:lnT>
                    <a:lnB cap="flat" cmpd="sng" w="9525">
                      <a:solidFill>
                        <a:srgbClr val="6D9EEB">
                          <a:alpha val="0"/>
                        </a:srgbClr>
                      </a:solidFill>
                      <a:prstDash val="solid"/>
                      <a:round/>
                      <a:headEnd len="sm" w="sm" type="none"/>
                      <a:tailEnd len="sm" w="sm" type="none"/>
                    </a:lnB>
                    <a:solidFill>
                      <a:srgbClr val="6FA8DC"/>
                    </a:solidFill>
                  </a:tcPr>
                </a:tc>
              </a:tr>
              <a:tr h="510675">
                <a:tc>
                  <a:txBody>
                    <a:bodyPr/>
                    <a:lstStyle/>
                    <a:p>
                      <a:pPr indent="0" lvl="0" marL="0" rtl="0" algn="ctr">
                        <a:lnSpc>
                          <a:spcPct val="115000"/>
                        </a:lnSpc>
                        <a:spcBef>
                          <a:spcPts val="0"/>
                        </a:spcBef>
                        <a:spcAft>
                          <a:spcPts val="0"/>
                        </a:spcAft>
                        <a:buNone/>
                      </a:pPr>
                      <a:r>
                        <a:rPr lang="en" sz="1100">
                          <a:latin typeface="Lato"/>
                          <a:ea typeface="Lato"/>
                          <a:cs typeface="Lato"/>
                          <a:sym typeface="Lato"/>
                        </a:rPr>
                        <a:t>Choice</a:t>
                      </a:r>
                      <a:endParaRPr sz="1100">
                        <a:latin typeface="Lato"/>
                        <a:ea typeface="Lato"/>
                        <a:cs typeface="Lato"/>
                        <a:sym typeface="Lato"/>
                      </a:endParaRPr>
                    </a:p>
                  </a:txBody>
                  <a:tcPr marT="19050" marB="19050" marR="28575" marL="28575" anchor="ctr">
                    <a:lnL cap="flat" cmpd="sng" w="19050">
                      <a:solidFill>
                        <a:srgbClr val="3C78D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6D9EEB">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Authenticity</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6D9EEB">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Affection</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6D9EEB">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Belonging</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6D9EEB">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Challenge</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6D9EEB">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Celebration</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6D9EEB">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Awareness</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6D9EEB">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Acceptance</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6D9EEB">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Adventure</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6D9EEB">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Comfort</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6D9EEB"/>
                      </a:solidFill>
                      <a:prstDash val="solid"/>
                      <a:round/>
                      <a:headEnd len="sm" w="sm" type="none"/>
                      <a:tailEnd len="sm" w="sm" type="none"/>
                    </a:lnR>
                    <a:lnT cap="flat" cmpd="sng" w="9525">
                      <a:solidFill>
                        <a:srgbClr val="6D9EEB">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510675">
                <a:tc>
                  <a:txBody>
                    <a:bodyPr/>
                    <a:lstStyle/>
                    <a:p>
                      <a:pPr indent="0" lvl="0" marL="0" rtl="0" algn="ctr">
                        <a:lnSpc>
                          <a:spcPct val="115000"/>
                        </a:lnSpc>
                        <a:spcBef>
                          <a:spcPts val="0"/>
                        </a:spcBef>
                        <a:spcAft>
                          <a:spcPts val="0"/>
                        </a:spcAft>
                        <a:buNone/>
                      </a:pPr>
                      <a:r>
                        <a:rPr lang="en" sz="1100">
                          <a:latin typeface="Lato"/>
                          <a:ea typeface="Lato"/>
                          <a:cs typeface="Lato"/>
                          <a:sym typeface="Lato"/>
                        </a:rPr>
                        <a:t>Dignity</a:t>
                      </a:r>
                      <a:endParaRPr sz="1100">
                        <a:latin typeface="Lato"/>
                        <a:ea typeface="Lato"/>
                        <a:cs typeface="Lato"/>
                        <a:sym typeface="Lato"/>
                      </a:endParaRPr>
                    </a:p>
                  </a:txBody>
                  <a:tcPr marT="19050" marB="19050" marR="28575" marL="28575" anchor="ctr">
                    <a:lnL cap="flat" cmpd="sng" w="19050">
                      <a:solidFill>
                        <a:srgbClr val="3C78D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Inspiration</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Compassion</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Communica.</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Communion</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Competence</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Clarity</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Balance</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Companion</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Exercise</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6D9EEB"/>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510675">
                <a:tc>
                  <a:txBody>
                    <a:bodyPr/>
                    <a:lstStyle/>
                    <a:p>
                      <a:pPr indent="0" lvl="0" marL="0" rtl="0" algn="ctr">
                        <a:lnSpc>
                          <a:spcPct val="115000"/>
                        </a:lnSpc>
                        <a:spcBef>
                          <a:spcPts val="0"/>
                        </a:spcBef>
                        <a:spcAft>
                          <a:spcPts val="0"/>
                        </a:spcAft>
                        <a:buNone/>
                      </a:pPr>
                      <a:r>
                        <a:rPr lang="en" sz="1100">
                          <a:latin typeface="Lato"/>
                          <a:ea typeface="Lato"/>
                          <a:cs typeface="Lato"/>
                          <a:sym typeface="Lato"/>
                        </a:rPr>
                        <a:t>Freedom</a:t>
                      </a:r>
                      <a:endParaRPr sz="1100">
                        <a:latin typeface="Lato"/>
                        <a:ea typeface="Lato"/>
                        <a:cs typeface="Lato"/>
                        <a:sym typeface="Lato"/>
                      </a:endParaRPr>
                    </a:p>
                  </a:txBody>
                  <a:tcPr marT="19050" marB="19050" marR="28575" marL="28575" anchor="ctr">
                    <a:lnL cap="flat" cmpd="sng" w="19050">
                      <a:solidFill>
                        <a:srgbClr val="3C78D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Self-Accept.</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Empathy</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Community</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Creativity</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Contribution</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Consciousness</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Beauty</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Excitement</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Food/Water</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6D9EEB"/>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510675">
                <a:tc>
                  <a:txBody>
                    <a:bodyPr/>
                    <a:lstStyle/>
                    <a:p>
                      <a:pPr indent="0" lvl="0" marL="0" rtl="0" algn="ctr">
                        <a:lnSpc>
                          <a:spcPct val="115000"/>
                        </a:lnSpc>
                        <a:spcBef>
                          <a:spcPts val="0"/>
                        </a:spcBef>
                        <a:spcAft>
                          <a:spcPts val="0"/>
                        </a:spcAft>
                        <a:buNone/>
                      </a:pPr>
                      <a:r>
                        <a:rPr lang="en" sz="1100">
                          <a:latin typeface="Lato"/>
                          <a:ea typeface="Lato"/>
                          <a:cs typeface="Lato"/>
                          <a:sym typeface="Lato"/>
                        </a:rPr>
                        <a:t>Independ.</a:t>
                      </a:r>
                      <a:endParaRPr sz="1100">
                        <a:latin typeface="Lato"/>
                        <a:ea typeface="Lato"/>
                        <a:cs typeface="Lato"/>
                        <a:sym typeface="Lato"/>
                      </a:endParaRPr>
                    </a:p>
                  </a:txBody>
                  <a:tcPr marT="19050" marB="19050" marR="28575" marL="28575" anchor="ctr">
                    <a:lnL cap="flat" cmpd="sng" w="19050">
                      <a:solidFill>
                        <a:srgbClr val="3C78D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Self-Care</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Friends</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Inclusion</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Integration</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Effectiveness</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Discovery</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Ease</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Fun</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Rest/Sleep</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6D9EEB"/>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510675">
                <a:tc>
                  <a:txBody>
                    <a:bodyPr/>
                    <a:lstStyle/>
                    <a:p>
                      <a:pPr indent="0" lvl="0" marL="0" rtl="0" algn="ctr">
                        <a:lnSpc>
                          <a:spcPct val="115000"/>
                        </a:lnSpc>
                        <a:spcBef>
                          <a:spcPts val="0"/>
                        </a:spcBef>
                        <a:spcAft>
                          <a:spcPts val="0"/>
                        </a:spcAft>
                        <a:buNone/>
                      </a:pPr>
                      <a:r>
                        <a:rPr lang="en" sz="1100">
                          <a:latin typeface="Lato"/>
                          <a:ea typeface="Lato"/>
                          <a:cs typeface="Lato"/>
                          <a:sym typeface="Lato"/>
                        </a:rPr>
                        <a:t>Movement</a:t>
                      </a:r>
                      <a:endParaRPr sz="1100">
                        <a:latin typeface="Lato"/>
                        <a:ea typeface="Lato"/>
                        <a:cs typeface="Lato"/>
                        <a:sym typeface="Lato"/>
                      </a:endParaRPr>
                    </a:p>
                  </a:txBody>
                  <a:tcPr marT="19050" marB="19050" marR="28575" marL="28575" anchor="ctr">
                    <a:lnL cap="flat" cmpd="sng" w="19050">
                      <a:solidFill>
                        <a:srgbClr val="3C78D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Self-Connect.</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Intimacy</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Mutuality</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152400">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Integrity</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Efficiency</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Growth</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Equanimity</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Humor</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Safety</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6D9EEB"/>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510675">
                <a:tc>
                  <a:txBody>
                    <a:bodyPr/>
                    <a:lstStyle/>
                    <a:p>
                      <a:pPr indent="0" lvl="0" marL="0" rtl="0" algn="ctr">
                        <a:lnSpc>
                          <a:spcPct val="115000"/>
                        </a:lnSpc>
                        <a:spcBef>
                          <a:spcPts val="0"/>
                        </a:spcBef>
                        <a:spcAft>
                          <a:spcPts val="0"/>
                        </a:spcAft>
                        <a:buNone/>
                      </a:pPr>
                      <a:r>
                        <a:rPr lang="en" sz="1100">
                          <a:latin typeface="Lato"/>
                          <a:ea typeface="Lato"/>
                          <a:cs typeface="Lato"/>
                          <a:sym typeface="Lato"/>
                        </a:rPr>
                        <a:t>Self-Express.</a:t>
                      </a:r>
                      <a:endParaRPr sz="1100">
                        <a:latin typeface="Lato"/>
                        <a:ea typeface="Lato"/>
                        <a:cs typeface="Lato"/>
                        <a:sym typeface="Lato"/>
                      </a:endParaRPr>
                    </a:p>
                  </a:txBody>
                  <a:tcPr marT="19050" marB="19050" marR="28575" marL="28575" anchor="ctr">
                    <a:lnL cap="flat" cmpd="sng" w="19050">
                      <a:solidFill>
                        <a:srgbClr val="3C78D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Self-Love</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Love</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Respect</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1524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Participation</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Progress</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Learning</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Faith</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Joy</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Shelter</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6D9EEB"/>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510675">
                <a:tc>
                  <a:txBody>
                    <a:bodyPr/>
                    <a:lstStyle/>
                    <a:p>
                      <a:pPr indent="0" lvl="0" marL="0" rtl="0" algn="ctr">
                        <a:lnSpc>
                          <a:spcPct val="115000"/>
                        </a:lnSpc>
                        <a:spcBef>
                          <a:spcPts val="0"/>
                        </a:spcBef>
                        <a:spcAft>
                          <a:spcPts val="0"/>
                        </a:spcAft>
                        <a:buNone/>
                      </a:pPr>
                      <a:r>
                        <a:rPr lang="en" sz="1100">
                          <a:latin typeface="Lato"/>
                          <a:ea typeface="Lato"/>
                          <a:cs typeface="Lato"/>
                          <a:sym typeface="Lato"/>
                        </a:rPr>
                        <a:t>Space</a:t>
                      </a:r>
                      <a:endParaRPr sz="1100">
                        <a:latin typeface="Lato"/>
                        <a:ea typeface="Lato"/>
                        <a:cs typeface="Lato"/>
                        <a:sym typeface="Lato"/>
                      </a:endParaRPr>
                    </a:p>
                  </a:txBody>
                  <a:tcPr marT="19050" marB="19050" marR="28575" marL="28575" anchor="ctr">
                    <a:lnL cap="flat" cmpd="sng" w="19050">
                      <a:solidFill>
                        <a:srgbClr val="3C78D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Self-Respect</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Be-Heard</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Security</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Perspective</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Purpose</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Nurturing</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Harmony</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Relaxation</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Sexual-Expr.</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6D9EEB"/>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510675">
                <a:tc>
                  <a:txBody>
                    <a:bodyPr/>
                    <a:lstStyle/>
                    <a:p>
                      <a:pPr indent="0" lvl="0" marL="0" rtl="0" algn="ctr">
                        <a:lnSpc>
                          <a:spcPct val="115000"/>
                        </a:lnSpc>
                        <a:spcBef>
                          <a:spcPts val="0"/>
                        </a:spcBef>
                        <a:spcAft>
                          <a:spcPts val="0"/>
                        </a:spcAft>
                        <a:buNone/>
                      </a:pPr>
                      <a:r>
                        <a:rPr lang="en" sz="1100">
                          <a:latin typeface="Lato"/>
                          <a:ea typeface="Lato"/>
                          <a:cs typeface="Lato"/>
                          <a:sym typeface="Lato"/>
                        </a:rPr>
                        <a:t>Spontaneity</a:t>
                      </a:r>
                      <a:endParaRPr sz="1100">
                        <a:latin typeface="Lato"/>
                        <a:ea typeface="Lato"/>
                        <a:cs typeface="Lato"/>
                        <a:sym typeface="Lato"/>
                      </a:endParaRPr>
                    </a:p>
                  </a:txBody>
                  <a:tcPr marT="19050" marB="19050" marR="28575" marL="28575" anchor="ctr">
                    <a:lnL cap="flat" cmpd="sng" w="19050">
                      <a:solidFill>
                        <a:srgbClr val="3C78D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19050">
                      <a:solidFill>
                        <a:srgbClr val="3C78D8"/>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Stability</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19050">
                      <a:solidFill>
                        <a:srgbClr val="3C78D8"/>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Be-Seen</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19050">
                      <a:solidFill>
                        <a:srgbClr val="3C78D8"/>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Shared-Reality</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19050">
                      <a:solidFill>
                        <a:srgbClr val="3C78D8"/>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Trust</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19050">
                      <a:solidFill>
                        <a:srgbClr val="3C78D8"/>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Presence</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19050">
                      <a:solidFill>
                        <a:srgbClr val="3C78D8"/>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Understanding</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19050">
                      <a:solidFill>
                        <a:srgbClr val="3C78D8"/>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Hope</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19050">
                      <a:solidFill>
                        <a:srgbClr val="3C78D8"/>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Stimulation</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C9DAF8"/>
                      </a:solidFill>
                      <a:prstDash val="solid"/>
                      <a:round/>
                      <a:headEnd len="sm" w="sm" type="none"/>
                      <a:tailEnd len="sm" w="sm" type="none"/>
                    </a:lnR>
                    <a:lnT cap="flat" cmpd="sng" w="9525">
                      <a:solidFill>
                        <a:srgbClr val="FFFFFF"/>
                      </a:solidFill>
                      <a:prstDash val="solid"/>
                      <a:round/>
                      <a:headEnd len="sm" w="sm" type="none"/>
                      <a:tailEnd len="sm" w="sm" type="none"/>
                    </a:lnT>
                    <a:lnB cap="flat" cmpd="sng" w="19050">
                      <a:solidFill>
                        <a:srgbClr val="3C78D8"/>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Touch</a:t>
                      </a:r>
                      <a:endParaRPr sz="1100">
                        <a:latin typeface="Lato"/>
                        <a:ea typeface="Lato"/>
                        <a:cs typeface="Lato"/>
                        <a:sym typeface="Lato"/>
                      </a:endParaRPr>
                    </a:p>
                  </a:txBody>
                  <a:tcPr marT="19050" marB="19050" marR="28575" marL="28575" anchor="ctr">
                    <a:lnL cap="flat" cmpd="sng" w="9525">
                      <a:solidFill>
                        <a:srgbClr val="C9DAF8"/>
                      </a:solidFill>
                      <a:prstDash val="solid"/>
                      <a:round/>
                      <a:headEnd len="sm" w="sm" type="none"/>
                      <a:tailEnd len="sm" w="sm" type="none"/>
                    </a:lnL>
                    <a:lnR cap="flat" cmpd="sng" w="9525">
                      <a:solidFill>
                        <a:srgbClr val="6D9EEB"/>
                      </a:solidFill>
                      <a:prstDash val="solid"/>
                      <a:round/>
                      <a:headEnd len="sm" w="sm" type="none"/>
                      <a:tailEnd len="sm" w="sm" type="none"/>
                    </a:lnR>
                    <a:lnT cap="flat" cmpd="sng" w="9525">
                      <a:solidFill>
                        <a:srgbClr val="FFFFFF"/>
                      </a:solidFill>
                      <a:prstDash val="solid"/>
                      <a:round/>
                      <a:headEnd len="sm" w="sm" type="none"/>
                      <a:tailEnd len="sm" w="sm" type="none"/>
                    </a:lnT>
                    <a:lnB cap="flat" cmpd="sng" w="19050">
                      <a:solidFill>
                        <a:srgbClr val="3C78D8"/>
                      </a:solidFill>
                      <a:prstDash val="solid"/>
                      <a:round/>
                      <a:headEnd len="sm" w="sm" type="none"/>
                      <a:tailEnd len="sm" w="sm" type="none"/>
                    </a:lnB>
                    <a:solidFill>
                      <a:srgbClr val="FFFFFF"/>
                    </a:solidFill>
                  </a:tcPr>
                </a:tc>
              </a:tr>
            </a:tbl>
          </a:graphicData>
        </a:graphic>
      </p:graphicFrame>
      <p:pic>
        <p:nvPicPr>
          <p:cNvPr id="334" name="Google Shape;334;p49"/>
          <p:cNvPicPr preferRelativeResize="0"/>
          <p:nvPr/>
        </p:nvPicPr>
        <p:blipFill rotWithShape="1">
          <a:blip r:embed="rId6">
            <a:alphaModFix/>
          </a:blip>
          <a:srcRect b="0" l="0" r="0" t="0"/>
          <a:stretch/>
        </p:blipFill>
        <p:spPr>
          <a:xfrm>
            <a:off x="7962400" y="231122"/>
            <a:ext cx="1029199" cy="1028147"/>
          </a:xfrm>
          <a:prstGeom prst="rect">
            <a:avLst/>
          </a:prstGeom>
          <a:noFill/>
          <a:ln>
            <a:noFill/>
          </a:ln>
          <a:effectLst>
            <a:outerShdw blurRad="57150" rotWithShape="0" algn="bl" dir="5400000" dist="19050">
              <a:srgbClr val="000000">
                <a:alpha val="50000"/>
              </a:srgbClr>
            </a:outerShdw>
          </a:effectLst>
        </p:spPr>
      </p:pic>
      <p:pic>
        <p:nvPicPr>
          <p:cNvPr id="335" name="Google Shape;335;p49"/>
          <p:cNvPicPr preferRelativeResize="0"/>
          <p:nvPr/>
        </p:nvPicPr>
        <p:blipFill rotWithShape="1">
          <a:blip r:embed="rId6">
            <a:alphaModFix/>
          </a:blip>
          <a:srcRect b="0" l="0" r="0" t="0"/>
          <a:stretch/>
        </p:blipFill>
        <p:spPr>
          <a:xfrm>
            <a:off x="165643" y="219997"/>
            <a:ext cx="1029199" cy="1028147"/>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9" name="Shape 339"/>
        <p:cNvGrpSpPr/>
        <p:nvPr/>
      </p:nvGrpSpPr>
      <p:grpSpPr>
        <a:xfrm>
          <a:off x="0" y="0"/>
          <a:ext cx="0" cy="0"/>
          <a:chOff x="0" y="0"/>
          <a:chExt cx="0" cy="0"/>
        </a:xfrm>
      </p:grpSpPr>
      <p:sp>
        <p:nvSpPr>
          <p:cNvPr id="340" name="Google Shape;340;p50"/>
          <p:cNvSpPr txBox="1"/>
          <p:nvPr>
            <p:ph idx="1" type="body"/>
          </p:nvPr>
        </p:nvSpPr>
        <p:spPr>
          <a:xfrm>
            <a:off x="253850" y="1185700"/>
            <a:ext cx="8809800" cy="498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ora"/>
                <a:ea typeface="Lora"/>
                <a:cs typeface="Lora"/>
                <a:sym typeface="Lora"/>
              </a:rPr>
              <a:t>C</a:t>
            </a:r>
            <a:r>
              <a:rPr b="1" lang="en">
                <a:latin typeface="Lora"/>
                <a:ea typeface="Lora"/>
                <a:cs typeface="Lora"/>
                <a:sym typeface="Lora"/>
              </a:rPr>
              <a:t>ustomize your own copy of these slides. </a:t>
            </a:r>
            <a:r>
              <a:rPr lang="en">
                <a:latin typeface="Lora"/>
                <a:ea typeface="Lora"/>
                <a:cs typeface="Lora"/>
                <a:sym typeface="Lora"/>
              </a:rPr>
              <a:t>U</a:t>
            </a:r>
            <a:r>
              <a:rPr lang="en">
                <a:latin typeface="Lora"/>
                <a:ea typeface="Lora"/>
                <a:cs typeface="Lora"/>
                <a:sym typeface="Lora"/>
              </a:rPr>
              <a:t>se/edit/redo these templates in whatever benefits you most, by:</a:t>
            </a:r>
            <a:endParaRPr>
              <a:latin typeface="Lora"/>
              <a:ea typeface="Lora"/>
              <a:cs typeface="Lora"/>
              <a:sym typeface="Lora"/>
            </a:endParaRPr>
          </a:p>
          <a:p>
            <a:pPr indent="0" lvl="0" marL="457200" rtl="0" algn="l">
              <a:spcBef>
                <a:spcPts val="1600"/>
              </a:spcBef>
              <a:spcAft>
                <a:spcPts val="0"/>
              </a:spcAft>
              <a:buNone/>
            </a:pPr>
            <a:r>
              <a:rPr lang="en">
                <a:latin typeface="Lora"/>
                <a:ea typeface="Lora"/>
                <a:cs typeface="Lora"/>
                <a:sym typeface="Lora"/>
              </a:rPr>
              <a:t>1️⃣</a:t>
            </a:r>
            <a:r>
              <a:rPr lang="en">
                <a:latin typeface="Lora"/>
                <a:ea typeface="Lora"/>
                <a:cs typeface="Lora"/>
                <a:sym typeface="Lora"/>
              </a:rPr>
              <a:t> Going to </a:t>
            </a:r>
            <a:r>
              <a:rPr lang="en" u="sng">
                <a:solidFill>
                  <a:srgbClr val="B7B7B7"/>
                </a:solidFill>
                <a:latin typeface="Lora"/>
                <a:ea typeface="Lora"/>
                <a:cs typeface="Lora"/>
                <a:sym typeface="Lora"/>
                <a:hlinkClick r:id="rId3">
                  <a:extLst>
                    <a:ext uri="{A12FA001-AC4F-418D-AE19-62706E023703}">
                      <ahyp:hlinkClr val="tx"/>
                    </a:ext>
                  </a:extLst>
                </a:hlinkClick>
              </a:rPr>
              <a:t>http://</a:t>
            </a:r>
            <a:r>
              <a:rPr b="1" lang="en" u="sng">
                <a:solidFill>
                  <a:schemeClr val="hlink"/>
                </a:solidFill>
                <a:latin typeface="Lora"/>
                <a:ea typeface="Lora"/>
                <a:cs typeface="Lora"/>
                <a:sym typeface="Lora"/>
                <a:hlinkClick r:id="rId4"/>
              </a:rPr>
              <a:t>editslides</a:t>
            </a:r>
            <a:r>
              <a:rPr lang="en" u="sng">
                <a:solidFill>
                  <a:srgbClr val="B7B7B7"/>
                </a:solidFill>
                <a:latin typeface="Lora"/>
                <a:ea typeface="Lora"/>
                <a:cs typeface="Lora"/>
                <a:sym typeface="Lora"/>
                <a:hlinkClick r:id="rId5">
                  <a:extLst>
                    <a:ext uri="{A12FA001-AC4F-418D-AE19-62706E023703}">
                      <ahyp:hlinkClr val="tx"/>
                    </a:ext>
                  </a:extLst>
                </a:hlinkClick>
              </a:rPr>
              <a:t>.rd.rocks</a:t>
            </a:r>
            <a:endParaRPr>
              <a:solidFill>
                <a:srgbClr val="B7B7B7"/>
              </a:solidFill>
              <a:latin typeface="Lora"/>
              <a:ea typeface="Lora"/>
              <a:cs typeface="Lora"/>
              <a:sym typeface="Lora"/>
            </a:endParaRPr>
          </a:p>
          <a:p>
            <a:pPr indent="0" lvl="0" marL="457200" rtl="0" algn="l">
              <a:spcBef>
                <a:spcPts val="1600"/>
              </a:spcBef>
              <a:spcAft>
                <a:spcPts val="0"/>
              </a:spcAft>
              <a:buNone/>
            </a:pPr>
            <a:r>
              <a:rPr lang="en">
                <a:latin typeface="Lora"/>
                <a:ea typeface="Lora"/>
                <a:cs typeface="Lora"/>
                <a:sym typeface="Lora"/>
              </a:rPr>
              <a:t>2️⃣ Clicking on </a:t>
            </a:r>
            <a:r>
              <a:rPr b="1" lang="en">
                <a:latin typeface="Lora"/>
                <a:ea typeface="Lora"/>
                <a:cs typeface="Lora"/>
                <a:sym typeface="Lora"/>
              </a:rPr>
              <a:t>"File"</a:t>
            </a:r>
            <a:r>
              <a:rPr lang="en">
                <a:latin typeface="Lora"/>
                <a:ea typeface="Lora"/>
                <a:cs typeface="Lora"/>
                <a:sym typeface="Lora"/>
              </a:rPr>
              <a:t> -&gt; "</a:t>
            </a:r>
            <a:r>
              <a:rPr b="1" lang="en">
                <a:latin typeface="Lora"/>
                <a:ea typeface="Lora"/>
                <a:cs typeface="Lora"/>
                <a:sym typeface="Lora"/>
              </a:rPr>
              <a:t>Make a Copy</a:t>
            </a:r>
            <a:r>
              <a:rPr lang="en">
                <a:latin typeface="Lora"/>
                <a:ea typeface="Lora"/>
                <a:cs typeface="Lora"/>
                <a:sym typeface="Lora"/>
              </a:rPr>
              <a:t>" -&gt; "</a:t>
            </a:r>
            <a:r>
              <a:rPr b="1" lang="en">
                <a:latin typeface="Lora"/>
                <a:ea typeface="Lora"/>
                <a:cs typeface="Lora"/>
                <a:sym typeface="Lora"/>
              </a:rPr>
              <a:t>Entire Presentation</a:t>
            </a:r>
            <a:r>
              <a:rPr lang="en">
                <a:latin typeface="Lora"/>
                <a:ea typeface="Lora"/>
                <a:cs typeface="Lora"/>
                <a:sym typeface="Lora"/>
              </a:rPr>
              <a:t>"</a:t>
            </a:r>
            <a:endParaRPr>
              <a:latin typeface="Lora"/>
              <a:ea typeface="Lora"/>
              <a:cs typeface="Lora"/>
              <a:sym typeface="Lora"/>
            </a:endParaRPr>
          </a:p>
          <a:p>
            <a:pPr indent="0" lvl="0" marL="0" rtl="0" algn="l">
              <a:spcBef>
                <a:spcPts val="1600"/>
              </a:spcBef>
              <a:spcAft>
                <a:spcPts val="0"/>
              </a:spcAft>
              <a:buClr>
                <a:schemeClr val="dk1"/>
              </a:buClr>
              <a:buSzPts val="1100"/>
              <a:buFont typeface="Arial"/>
              <a:buNone/>
            </a:pPr>
            <a:r>
              <a:t/>
            </a:r>
            <a:endParaRPr>
              <a:latin typeface="Lora"/>
              <a:ea typeface="Lora"/>
              <a:cs typeface="Lora"/>
              <a:sym typeface="Lora"/>
            </a:endParaRPr>
          </a:p>
          <a:p>
            <a:pPr indent="0" lvl="0" marL="0" rtl="0" algn="l">
              <a:spcBef>
                <a:spcPts val="1600"/>
              </a:spcBef>
              <a:spcAft>
                <a:spcPts val="0"/>
              </a:spcAft>
              <a:buClr>
                <a:schemeClr val="dk1"/>
              </a:buClr>
              <a:buSzPts val="1100"/>
              <a:buFont typeface="Arial"/>
              <a:buNone/>
            </a:pPr>
            <a:r>
              <a:t/>
            </a:r>
            <a:endParaRPr>
              <a:latin typeface="Lora"/>
              <a:ea typeface="Lora"/>
              <a:cs typeface="Lora"/>
              <a:sym typeface="Lora"/>
            </a:endParaRPr>
          </a:p>
          <a:p>
            <a:pPr indent="0" lvl="0" marL="0" rtl="0" algn="l">
              <a:spcBef>
                <a:spcPts val="1600"/>
              </a:spcBef>
              <a:spcAft>
                <a:spcPts val="0"/>
              </a:spcAft>
              <a:buClr>
                <a:schemeClr val="dk1"/>
              </a:buClr>
              <a:buSzPts val="1100"/>
              <a:buFont typeface="Arial"/>
              <a:buNone/>
            </a:pPr>
            <a:r>
              <a:t/>
            </a:r>
            <a:endParaRPr>
              <a:latin typeface="Lora"/>
              <a:ea typeface="Lora"/>
              <a:cs typeface="Lora"/>
              <a:sym typeface="Lora"/>
            </a:endParaRPr>
          </a:p>
          <a:p>
            <a:pPr indent="0" lvl="0" marL="0" rtl="0" algn="l">
              <a:spcBef>
                <a:spcPts val="1600"/>
              </a:spcBef>
              <a:spcAft>
                <a:spcPts val="0"/>
              </a:spcAft>
              <a:buClr>
                <a:schemeClr val="dk1"/>
              </a:buClr>
              <a:buSzPts val="1100"/>
              <a:buFont typeface="Arial"/>
              <a:buNone/>
            </a:pPr>
            <a:r>
              <a:t/>
            </a:r>
            <a:endParaRPr>
              <a:latin typeface="Lora"/>
              <a:ea typeface="Lora"/>
              <a:cs typeface="Lora"/>
              <a:sym typeface="Lora"/>
            </a:endParaRPr>
          </a:p>
          <a:p>
            <a:pPr indent="0" lvl="0" marL="0" rtl="0" algn="l">
              <a:spcBef>
                <a:spcPts val="1600"/>
              </a:spcBef>
              <a:spcAft>
                <a:spcPts val="1600"/>
              </a:spcAft>
              <a:buNone/>
            </a:pPr>
            <a:r>
              <a:rPr i="1" lang="en">
                <a:latin typeface="Lora"/>
                <a:ea typeface="Lora"/>
                <a:cs typeface="Lora"/>
                <a:sym typeface="Lora"/>
              </a:rPr>
              <a:t>(p.s. i</a:t>
            </a:r>
            <a:r>
              <a:rPr lang="en">
                <a:latin typeface="Lora"/>
                <a:ea typeface="Lora"/>
                <a:cs typeface="Lora"/>
                <a:sym typeface="Lora"/>
              </a:rPr>
              <a:t>f </a:t>
            </a:r>
            <a:r>
              <a:rPr i="1" lang="en">
                <a:latin typeface="Lora"/>
                <a:ea typeface="Lora"/>
                <a:cs typeface="Lora"/>
                <a:sym typeface="Lora"/>
              </a:rPr>
              <a:t>you liked</a:t>
            </a:r>
            <a:r>
              <a:rPr lang="en">
                <a:latin typeface="Lora"/>
                <a:ea typeface="Lora"/>
                <a:cs typeface="Lora"/>
                <a:sym typeface="Lora"/>
              </a:rPr>
              <a:t> </a:t>
            </a:r>
            <a:r>
              <a:rPr i="1" lang="en">
                <a:latin typeface="Lora"/>
                <a:ea typeface="Lora"/>
                <a:cs typeface="Lora"/>
                <a:sym typeface="Lora"/>
              </a:rPr>
              <a:t>these</a:t>
            </a:r>
            <a:r>
              <a:rPr lang="en">
                <a:latin typeface="Lora"/>
                <a:ea typeface="Lora"/>
                <a:cs typeface="Lora"/>
                <a:sym typeface="Lora"/>
              </a:rPr>
              <a:t> </a:t>
            </a:r>
            <a:r>
              <a:rPr i="1" lang="en">
                <a:latin typeface="Lora"/>
                <a:ea typeface="Lora"/>
                <a:cs typeface="Lora"/>
                <a:sym typeface="Lora"/>
              </a:rPr>
              <a:t>slides</a:t>
            </a:r>
            <a:r>
              <a:rPr lang="en">
                <a:latin typeface="Lora"/>
                <a:ea typeface="Lora"/>
                <a:cs typeface="Lora"/>
                <a:sym typeface="Lora"/>
              </a:rPr>
              <a:t>, you gotta </a:t>
            </a:r>
            <a:r>
              <a:rPr i="1" lang="en">
                <a:latin typeface="Lora"/>
                <a:ea typeface="Lora"/>
                <a:cs typeface="Lora"/>
                <a:sym typeface="Lora"/>
              </a:rPr>
              <a:t>experience </a:t>
            </a:r>
            <a:r>
              <a:rPr lang="en" u="sng">
                <a:solidFill>
                  <a:schemeClr val="hlink"/>
                </a:solidFill>
                <a:latin typeface="Lora"/>
                <a:ea typeface="Lora"/>
                <a:cs typeface="Lora"/>
                <a:sym typeface="Lora"/>
                <a:hlinkClick r:id="rId6"/>
              </a:rPr>
              <a:t>rd.rocks</a:t>
            </a:r>
            <a:r>
              <a:rPr lang="en">
                <a:latin typeface="Lora"/>
                <a:ea typeface="Lora"/>
                <a:cs typeface="Lora"/>
                <a:sym typeface="Lora"/>
              </a:rPr>
              <a:t> 🤘)</a:t>
            </a:r>
            <a:endParaRPr i="1">
              <a:latin typeface="Lora"/>
              <a:ea typeface="Lora"/>
              <a:cs typeface="Lora"/>
              <a:sym typeface="Lora"/>
            </a:endParaRPr>
          </a:p>
        </p:txBody>
      </p:sp>
      <p:sp>
        <p:nvSpPr>
          <p:cNvPr id="341" name="Google Shape;341;p50"/>
          <p:cNvSpPr txBox="1"/>
          <p:nvPr>
            <p:ph idx="4294967295" type="ctrTitle"/>
          </p:nvPr>
        </p:nvSpPr>
        <p:spPr>
          <a:xfrm>
            <a:off x="1135350" y="281500"/>
            <a:ext cx="6802500" cy="968100"/>
          </a:xfrm>
          <a:prstGeom prst="rect">
            <a:avLst/>
          </a:prstGeom>
          <a:noFill/>
          <a:ln>
            <a:noFill/>
          </a:ln>
        </p:spPr>
        <p:txBody>
          <a:bodyPr anchorCtr="0" anchor="b" bIns="34275" lIns="68575" spcFirstLastPara="1" rIns="68575" wrap="square" tIns="34275">
            <a:noAutofit/>
          </a:bodyPr>
          <a:lstStyle/>
          <a:p>
            <a:pPr indent="0" lvl="0" marL="0" rtl="0" algn="ctr">
              <a:lnSpc>
                <a:spcPct val="115000"/>
              </a:lnSpc>
              <a:spcBef>
                <a:spcPts val="0"/>
              </a:spcBef>
              <a:spcAft>
                <a:spcPts val="1600"/>
              </a:spcAft>
              <a:buClr>
                <a:schemeClr val="dk1"/>
              </a:buClr>
              <a:buSzPts val="1100"/>
              <a:buFont typeface="Arial"/>
              <a:buNone/>
            </a:pPr>
            <a:r>
              <a:rPr b="1" i="1" lang="en" sz="3600">
                <a:solidFill>
                  <a:srgbClr val="90C226"/>
                </a:solidFill>
                <a:latin typeface="Lora"/>
                <a:ea typeface="Lora"/>
                <a:cs typeface="Lora"/>
                <a:sym typeface="Lora"/>
              </a:rPr>
              <a:t>Save this PDF</a:t>
            </a:r>
            <a:endParaRPr b="1" i="1" sz="3600">
              <a:solidFill>
                <a:srgbClr val="90C226"/>
              </a:solidFill>
              <a:latin typeface="Lora"/>
              <a:ea typeface="Lora"/>
              <a:cs typeface="Lora"/>
              <a:sym typeface="Lora"/>
            </a:endParaRPr>
          </a:p>
        </p:txBody>
      </p:sp>
      <p:pic>
        <p:nvPicPr>
          <p:cNvPr id="342" name="Google Shape;342;p50"/>
          <p:cNvPicPr preferRelativeResize="0"/>
          <p:nvPr/>
        </p:nvPicPr>
        <p:blipFill>
          <a:blip r:embed="rId7">
            <a:alphaModFix amt="40000"/>
          </a:blip>
          <a:stretch>
            <a:fillRect/>
          </a:stretch>
        </p:blipFill>
        <p:spPr>
          <a:xfrm>
            <a:off x="8533150" y="5482766"/>
            <a:ext cx="610850" cy="1244644"/>
          </a:xfrm>
          <a:prstGeom prst="rect">
            <a:avLst/>
          </a:prstGeom>
          <a:noFill/>
          <a:ln>
            <a:noFill/>
          </a:ln>
        </p:spPr>
      </p:pic>
      <p:pic>
        <p:nvPicPr>
          <p:cNvPr id="343" name="Google Shape;343;p50"/>
          <p:cNvPicPr preferRelativeResize="0"/>
          <p:nvPr/>
        </p:nvPicPr>
        <p:blipFill>
          <a:blip r:embed="rId8">
            <a:alphaModFix amt="40000"/>
          </a:blip>
          <a:stretch>
            <a:fillRect/>
          </a:stretch>
        </p:blipFill>
        <p:spPr>
          <a:xfrm>
            <a:off x="0" y="0"/>
            <a:ext cx="451335" cy="469800"/>
          </a:xfrm>
          <a:prstGeom prst="rect">
            <a:avLst/>
          </a:prstGeom>
          <a:noFill/>
          <a:ln>
            <a:noFill/>
          </a:ln>
        </p:spPr>
      </p:pic>
      <p:sp>
        <p:nvSpPr>
          <p:cNvPr id="344" name="Google Shape;344;p50"/>
          <p:cNvSpPr txBox="1"/>
          <p:nvPr/>
        </p:nvSpPr>
        <p:spPr>
          <a:xfrm>
            <a:off x="2743925" y="6216650"/>
            <a:ext cx="6045000" cy="692700"/>
          </a:xfrm>
          <a:prstGeom prst="rect">
            <a:avLst/>
          </a:prstGeom>
          <a:noFill/>
          <a:ln>
            <a:noFill/>
          </a:ln>
        </p:spPr>
        <p:txBody>
          <a:bodyPr anchorCtr="0" anchor="t" bIns="91425" lIns="91425" spcFirstLastPara="1" rIns="91425" wrap="square" tIns="91425">
            <a:spAutoFit/>
          </a:bodyPr>
          <a:lstStyle/>
          <a:p>
            <a:pPr indent="0" lvl="0" marL="0" marR="381388" rtl="0" algn="r">
              <a:spcBef>
                <a:spcPts val="0"/>
              </a:spcBef>
              <a:spcAft>
                <a:spcPts val="0"/>
              </a:spcAft>
              <a:buNone/>
            </a:pPr>
            <a:r>
              <a:rPr lang="en" sz="1500">
                <a:solidFill>
                  <a:schemeClr val="dk2"/>
                </a:solidFill>
                <a:latin typeface="Lora"/>
                <a:ea typeface="Lora"/>
                <a:cs typeface="Lora"/>
                <a:sym typeface="Lora"/>
              </a:rPr>
              <a:t>(Copy these slides as a template! </a:t>
            </a:r>
            <a:r>
              <a:rPr lang="en" sz="1500">
                <a:solidFill>
                  <a:srgbClr val="CCCCCC"/>
                </a:solidFill>
                <a:latin typeface="Lora"/>
                <a:ea typeface="Lora"/>
                <a:cs typeface="Lora"/>
                <a:sym typeface="Lora"/>
              </a:rPr>
              <a:t> </a:t>
            </a:r>
            <a:r>
              <a:rPr lang="en" sz="1500" u="sng">
                <a:solidFill>
                  <a:srgbClr val="CCCCCC"/>
                </a:solidFill>
                <a:latin typeface="Lora"/>
                <a:ea typeface="Lora"/>
                <a:cs typeface="Lora"/>
                <a:sym typeface="Lora"/>
                <a:hlinkClick r:id="rId9">
                  <a:extLst>
                    <a:ext uri="{A12FA001-AC4F-418D-AE19-62706E023703}">
                      <ahyp:hlinkClr val="tx"/>
                    </a:ext>
                  </a:extLst>
                </a:hlinkClick>
              </a:rPr>
              <a:t>http://</a:t>
            </a:r>
            <a:r>
              <a:rPr b="1" lang="en" sz="1800" u="sng">
                <a:solidFill>
                  <a:srgbClr val="90C226"/>
                </a:solidFill>
                <a:latin typeface="Lora"/>
                <a:ea typeface="Lora"/>
                <a:cs typeface="Lora"/>
                <a:sym typeface="Lora"/>
                <a:hlinkClick r:id="rId10">
                  <a:extLst>
                    <a:ext uri="{A12FA001-AC4F-418D-AE19-62706E023703}">
                      <ahyp:hlinkClr val="tx"/>
                    </a:ext>
                  </a:extLst>
                </a:hlinkClick>
              </a:rPr>
              <a:t>editslides</a:t>
            </a:r>
            <a:r>
              <a:rPr lang="en" sz="1500" u="sng">
                <a:solidFill>
                  <a:srgbClr val="CCCCCC"/>
                </a:solidFill>
                <a:latin typeface="Lora"/>
                <a:ea typeface="Lora"/>
                <a:cs typeface="Lora"/>
                <a:sym typeface="Lora"/>
                <a:hlinkClick r:id="rId11">
                  <a:extLst>
                    <a:ext uri="{A12FA001-AC4F-418D-AE19-62706E023703}">
                      <ahyp:hlinkClr val="tx"/>
                    </a:ext>
                  </a:extLst>
                </a:hlinkClick>
              </a:rPr>
              <a:t>.rd.rocks</a:t>
            </a:r>
            <a:r>
              <a:rPr lang="en" sz="1500">
                <a:solidFill>
                  <a:schemeClr val="dk1"/>
                </a:solidFill>
                <a:latin typeface="Lora"/>
                <a:ea typeface="Lora"/>
                <a:cs typeface="Lora"/>
                <a:sym typeface="Lora"/>
              </a:rPr>
              <a:t> </a:t>
            </a:r>
            <a:r>
              <a:rPr lang="en" sz="1500">
                <a:solidFill>
                  <a:schemeClr val="dk2"/>
                </a:solidFill>
                <a:latin typeface="Lora"/>
                <a:ea typeface="Lora"/>
                <a:cs typeface="Lora"/>
                <a:sym typeface="Lora"/>
              </a:rPr>
              <a:t>)</a:t>
            </a:r>
            <a:endParaRPr sz="1500">
              <a:solidFill>
                <a:schemeClr val="dk2"/>
              </a:solidFill>
              <a:latin typeface="Lora"/>
              <a:ea typeface="Lora"/>
              <a:cs typeface="Lora"/>
              <a:sym typeface="Lora"/>
            </a:endParaRPr>
          </a:p>
        </p:txBody>
      </p:sp>
      <p:pic>
        <p:nvPicPr>
          <p:cNvPr id="345" name="Google Shape;345;p50"/>
          <p:cNvPicPr preferRelativeResize="0"/>
          <p:nvPr/>
        </p:nvPicPr>
        <p:blipFill>
          <a:blip r:embed="rId12">
            <a:alphaModFix/>
          </a:blip>
          <a:stretch>
            <a:fillRect/>
          </a:stretch>
        </p:blipFill>
        <p:spPr>
          <a:xfrm>
            <a:off x="57725" y="76199"/>
            <a:ext cx="1090050" cy="1100951"/>
          </a:xfrm>
          <a:prstGeom prst="rect">
            <a:avLst/>
          </a:prstGeom>
          <a:noFill/>
          <a:ln>
            <a:noFill/>
          </a:ln>
        </p:spPr>
      </p:pic>
      <p:pic>
        <p:nvPicPr>
          <p:cNvPr id="346" name="Google Shape;346;p50"/>
          <p:cNvPicPr preferRelativeResize="0"/>
          <p:nvPr/>
        </p:nvPicPr>
        <p:blipFill>
          <a:blip r:embed="rId13">
            <a:alphaModFix/>
          </a:blip>
          <a:stretch>
            <a:fillRect/>
          </a:stretch>
        </p:blipFill>
        <p:spPr>
          <a:xfrm>
            <a:off x="7984850" y="76220"/>
            <a:ext cx="1090025" cy="1100910"/>
          </a:xfrm>
          <a:prstGeom prst="rect">
            <a:avLst/>
          </a:prstGeom>
          <a:noFill/>
          <a:ln>
            <a:noFill/>
          </a:ln>
        </p:spPr>
      </p:pic>
      <p:pic>
        <p:nvPicPr>
          <p:cNvPr id="347" name="Google Shape;347;p50"/>
          <p:cNvPicPr preferRelativeResize="0"/>
          <p:nvPr/>
        </p:nvPicPr>
        <p:blipFill>
          <a:blip r:embed="rId14">
            <a:alphaModFix/>
          </a:blip>
          <a:stretch>
            <a:fillRect/>
          </a:stretch>
        </p:blipFill>
        <p:spPr>
          <a:xfrm>
            <a:off x="43287" y="64438"/>
            <a:ext cx="1118924" cy="1124468"/>
          </a:xfrm>
          <a:prstGeom prst="rect">
            <a:avLst/>
          </a:prstGeom>
          <a:noFill/>
          <a:ln>
            <a:noFill/>
          </a:ln>
        </p:spPr>
      </p:pic>
      <p:pic>
        <p:nvPicPr>
          <p:cNvPr id="348" name="Google Shape;348;p50"/>
          <p:cNvPicPr preferRelativeResize="0"/>
          <p:nvPr/>
        </p:nvPicPr>
        <p:blipFill>
          <a:blip r:embed="rId14">
            <a:alphaModFix/>
          </a:blip>
          <a:stretch>
            <a:fillRect/>
          </a:stretch>
        </p:blipFill>
        <p:spPr>
          <a:xfrm>
            <a:off x="7970412" y="64438"/>
            <a:ext cx="1118924" cy="1124468"/>
          </a:xfrm>
          <a:prstGeom prst="rect">
            <a:avLst/>
          </a:prstGeom>
          <a:noFill/>
          <a:ln>
            <a:noFill/>
          </a:ln>
        </p:spPr>
      </p:pic>
      <p:pic>
        <p:nvPicPr>
          <p:cNvPr id="349" name="Google Shape;349;p50"/>
          <p:cNvPicPr preferRelativeResize="0"/>
          <p:nvPr/>
        </p:nvPicPr>
        <p:blipFill>
          <a:blip r:embed="rId15">
            <a:alphaModFix/>
          </a:blip>
          <a:stretch>
            <a:fillRect/>
          </a:stretch>
        </p:blipFill>
        <p:spPr>
          <a:xfrm>
            <a:off x="57725" y="70025"/>
            <a:ext cx="1090049" cy="1095424"/>
          </a:xfrm>
          <a:prstGeom prst="rect">
            <a:avLst/>
          </a:prstGeom>
          <a:noFill/>
          <a:ln>
            <a:noFill/>
          </a:ln>
        </p:spPr>
      </p:pic>
      <p:pic>
        <p:nvPicPr>
          <p:cNvPr id="350" name="Google Shape;350;p50"/>
          <p:cNvPicPr preferRelativeResize="0"/>
          <p:nvPr/>
        </p:nvPicPr>
        <p:blipFill>
          <a:blip r:embed="rId15">
            <a:alphaModFix/>
          </a:blip>
          <a:stretch>
            <a:fillRect/>
          </a:stretch>
        </p:blipFill>
        <p:spPr>
          <a:xfrm>
            <a:off x="7984825" y="70012"/>
            <a:ext cx="1090049" cy="10954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1"/>
          <p:cNvSpPr txBox="1"/>
          <p:nvPr/>
        </p:nvSpPr>
        <p:spPr>
          <a:xfrm>
            <a:off x="665657" y="943210"/>
            <a:ext cx="7867500" cy="4971600"/>
          </a:xfrm>
          <a:prstGeom prst="rect">
            <a:avLst/>
          </a:prstGeom>
          <a:noFill/>
          <a:ln>
            <a:noFill/>
          </a:ln>
        </p:spPr>
        <p:txBody>
          <a:bodyPr anchorCtr="0" anchor="t" bIns="34275" lIns="68575" spcFirstLastPara="1" rIns="68575" wrap="square" tIns="34275">
            <a:noAutofit/>
          </a:bodyPr>
          <a:lstStyle/>
          <a:p>
            <a:pPr indent="0" lvl="0" marL="0" rtl="0" algn="ctr">
              <a:spcBef>
                <a:spcPts val="0"/>
              </a:spcBef>
              <a:spcAft>
                <a:spcPts val="0"/>
              </a:spcAft>
              <a:buClr>
                <a:schemeClr val="dk1"/>
              </a:buClr>
              <a:buSzPts val="1100"/>
              <a:buFont typeface="Arial"/>
              <a:buNone/>
            </a:pPr>
            <a:r>
              <a:rPr lang="en" sz="1900">
                <a:solidFill>
                  <a:schemeClr val="dk1"/>
                </a:solidFill>
                <a:latin typeface="Lato"/>
                <a:ea typeface="Lato"/>
                <a:cs typeface="Lato"/>
                <a:sym typeface="Lato"/>
              </a:rPr>
              <a:t>We dedicate the merits and </a:t>
            </a:r>
            <a:endParaRPr sz="19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900">
                <a:solidFill>
                  <a:schemeClr val="dk1"/>
                </a:solidFill>
                <a:latin typeface="Lato"/>
                <a:ea typeface="Lato"/>
                <a:cs typeface="Lato"/>
                <a:sym typeface="Lato"/>
              </a:rPr>
              <a:t>Goodwill of this meeting </a:t>
            </a:r>
            <a:endParaRPr sz="19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900">
                <a:solidFill>
                  <a:schemeClr val="dk1"/>
                </a:solidFill>
                <a:latin typeface="Lato"/>
                <a:ea typeface="Lato"/>
                <a:cs typeface="Lato"/>
                <a:sym typeface="Lato"/>
              </a:rPr>
              <a:t>To all who suffer from addiction.</a:t>
            </a:r>
            <a:endParaRPr sz="19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2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900">
                <a:solidFill>
                  <a:schemeClr val="dk1"/>
                </a:solidFill>
                <a:latin typeface="Lato"/>
                <a:ea typeface="Lato"/>
                <a:cs typeface="Lato"/>
                <a:sym typeface="Lato"/>
              </a:rPr>
              <a:t>As we have learned from practice,</a:t>
            </a:r>
            <a:endParaRPr sz="19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900">
                <a:solidFill>
                  <a:schemeClr val="dk1"/>
                </a:solidFill>
                <a:latin typeface="Lato"/>
                <a:ea typeface="Lato"/>
                <a:cs typeface="Lato"/>
                <a:sym typeface="Lato"/>
              </a:rPr>
              <a:t>Great pain does not erase goodness, </a:t>
            </a:r>
            <a:endParaRPr sz="19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900">
                <a:solidFill>
                  <a:schemeClr val="dk1"/>
                </a:solidFill>
                <a:latin typeface="Lato"/>
                <a:ea typeface="Lato"/>
                <a:cs typeface="Lato"/>
                <a:sym typeface="Lato"/>
              </a:rPr>
              <a:t>But in fact informs it.</a:t>
            </a:r>
            <a:endParaRPr sz="19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2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900">
                <a:solidFill>
                  <a:schemeClr val="dk1"/>
                </a:solidFill>
                <a:latin typeface="Lato"/>
                <a:ea typeface="Lato"/>
                <a:cs typeface="Lato"/>
                <a:sym typeface="Lato"/>
              </a:rPr>
              <a:t>May all who cling</a:t>
            </a:r>
            <a:endParaRPr sz="19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900">
                <a:solidFill>
                  <a:schemeClr val="dk1"/>
                </a:solidFill>
                <a:latin typeface="Lato"/>
                <a:ea typeface="Lato"/>
                <a:cs typeface="Lato"/>
                <a:sym typeface="Lato"/>
              </a:rPr>
              <a:t>Embrace the freedom of letting go.</a:t>
            </a:r>
            <a:endParaRPr sz="19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2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900">
                <a:solidFill>
                  <a:schemeClr val="dk1"/>
                </a:solidFill>
                <a:latin typeface="Lato"/>
                <a:ea typeface="Lato"/>
                <a:cs typeface="Lato"/>
                <a:sym typeface="Lato"/>
              </a:rPr>
              <a:t>May all he</a:t>
            </a:r>
            <a:r>
              <a:rPr lang="en" sz="1900">
                <a:solidFill>
                  <a:schemeClr val="dk1"/>
                </a:solidFill>
                <a:latin typeface="Lato"/>
                <a:ea typeface="Lato"/>
                <a:cs typeface="Lato"/>
                <a:sym typeface="Lato"/>
              </a:rPr>
              <a:t>arts awa</a:t>
            </a:r>
            <a:r>
              <a:rPr lang="en" sz="1900">
                <a:solidFill>
                  <a:schemeClr val="dk1"/>
                </a:solidFill>
                <a:latin typeface="Lato"/>
                <a:ea typeface="Lato"/>
                <a:cs typeface="Lato"/>
                <a:sym typeface="Lato"/>
              </a:rPr>
              <a:t>ken</a:t>
            </a:r>
            <a:endParaRPr sz="19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900">
                <a:solidFill>
                  <a:schemeClr val="dk1"/>
                </a:solidFill>
                <a:latin typeface="Lato"/>
                <a:ea typeface="Lato"/>
                <a:cs typeface="Lato"/>
                <a:sym typeface="Lato"/>
              </a:rPr>
              <a:t>To compassion, recovery, and peace.</a:t>
            </a:r>
            <a:endParaRPr sz="19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200">
                <a:solidFill>
                  <a:schemeClr val="dk1"/>
                </a:solidFill>
                <a:latin typeface="Lato"/>
                <a:ea typeface="Lato"/>
                <a:cs typeface="Lato"/>
                <a:sym typeface="Lato"/>
              </a:rPr>
              <a:t>                                                                                         </a:t>
            </a:r>
            <a:endParaRPr sz="12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900">
                <a:solidFill>
                  <a:schemeClr val="dk1"/>
                </a:solidFill>
                <a:latin typeface="Lato"/>
                <a:ea typeface="Lato"/>
                <a:cs typeface="Lato"/>
                <a:sym typeface="Lato"/>
              </a:rPr>
              <a:t>May all who suffer hold the light,</a:t>
            </a:r>
            <a:endParaRPr sz="19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900">
                <a:solidFill>
                  <a:schemeClr val="dk1"/>
                </a:solidFill>
                <a:latin typeface="Lato"/>
                <a:ea typeface="Lato"/>
                <a:cs typeface="Lato"/>
                <a:sym typeface="Lato"/>
              </a:rPr>
              <a:t>May all healers share the light,</a:t>
            </a:r>
            <a:endParaRPr sz="19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2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900">
                <a:solidFill>
                  <a:schemeClr val="dk1"/>
                </a:solidFill>
                <a:latin typeface="Lato"/>
                <a:ea typeface="Lato"/>
                <a:cs typeface="Lato"/>
                <a:sym typeface="Lato"/>
              </a:rPr>
              <a:t>May our recovery be an offering to all beings.</a:t>
            </a:r>
            <a:endParaRPr sz="9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900">
                <a:solidFill>
                  <a:schemeClr val="dk1"/>
                </a:solidFill>
                <a:latin typeface="Lato"/>
                <a:ea typeface="Lato"/>
                <a:cs typeface="Lato"/>
                <a:sym typeface="Lato"/>
              </a:rPr>
              <a:t>🔔🔔🔔. </a:t>
            </a:r>
            <a:endParaRPr sz="1700">
              <a:latin typeface="Lato"/>
              <a:ea typeface="Lato"/>
              <a:cs typeface="Lato"/>
              <a:sym typeface="Lato"/>
            </a:endParaRPr>
          </a:p>
        </p:txBody>
      </p:sp>
      <p:sp>
        <p:nvSpPr>
          <p:cNvPr id="356" name="Google Shape;356;p51"/>
          <p:cNvSpPr txBox="1"/>
          <p:nvPr>
            <p:ph idx="4294967295" type="ctrTitle"/>
          </p:nvPr>
        </p:nvSpPr>
        <p:spPr>
          <a:xfrm>
            <a:off x="1372200" y="268225"/>
            <a:ext cx="6388200" cy="699000"/>
          </a:xfrm>
          <a:prstGeom prst="rect">
            <a:avLst/>
          </a:prstGeom>
          <a:noFill/>
          <a:ln>
            <a:noFill/>
          </a:ln>
        </p:spPr>
        <p:txBody>
          <a:bodyPr anchorCtr="0" anchor="b" bIns="34275" lIns="68575" spcFirstLastPara="1" rIns="68575" wrap="square" tIns="34275">
            <a:noAutofit/>
          </a:bodyPr>
          <a:lstStyle/>
          <a:p>
            <a:pPr indent="0" lvl="0" marL="0" rtl="0" algn="ctr">
              <a:spcBef>
                <a:spcPts val="0"/>
              </a:spcBef>
              <a:spcAft>
                <a:spcPts val="0"/>
              </a:spcAft>
              <a:buClr>
                <a:schemeClr val="accent1"/>
              </a:buClr>
              <a:buSzPts val="4100"/>
              <a:buFont typeface="Calibri"/>
              <a:buNone/>
            </a:pPr>
            <a:r>
              <a:rPr i="1" lang="en" sz="3600">
                <a:solidFill>
                  <a:srgbClr val="90C226"/>
                </a:solidFill>
                <a:latin typeface="Lora"/>
                <a:ea typeface="Lora"/>
                <a:cs typeface="Lora"/>
                <a:sym typeface="Lora"/>
              </a:rPr>
              <a:t>Dedication of Merit</a:t>
            </a:r>
            <a:r>
              <a:rPr i="1" lang="en" sz="4100">
                <a:solidFill>
                  <a:srgbClr val="90C226"/>
                </a:solidFill>
                <a:latin typeface="Lora"/>
                <a:ea typeface="Lora"/>
                <a:cs typeface="Lora"/>
                <a:sym typeface="Lora"/>
              </a:rPr>
              <a:t> </a:t>
            </a:r>
            <a:endParaRPr i="1" sz="4100">
              <a:solidFill>
                <a:srgbClr val="90C226"/>
              </a:solidFill>
              <a:latin typeface="Lora"/>
              <a:ea typeface="Lora"/>
              <a:cs typeface="Lora"/>
              <a:sym typeface="Lora"/>
            </a:endParaRPr>
          </a:p>
          <a:p>
            <a:pPr indent="0" lvl="0" marL="0" rtl="0" algn="ctr">
              <a:spcBef>
                <a:spcPts val="0"/>
              </a:spcBef>
              <a:spcAft>
                <a:spcPts val="0"/>
              </a:spcAft>
              <a:buClr>
                <a:schemeClr val="accent1"/>
              </a:buClr>
              <a:buSzPts val="4100"/>
              <a:buFont typeface="Calibri"/>
              <a:buNone/>
            </a:pPr>
            <a:r>
              <a:rPr i="1" lang="en" sz="1400">
                <a:solidFill>
                  <a:srgbClr val="90C226"/>
                </a:solidFill>
                <a:latin typeface="Lora"/>
                <a:ea typeface="Lora"/>
                <a:cs typeface="Lora"/>
                <a:sym typeface="Lora"/>
              </a:rPr>
              <a:t>(</a:t>
            </a:r>
            <a:r>
              <a:rPr i="1" lang="en" sz="1500">
                <a:solidFill>
                  <a:srgbClr val="90C226"/>
                </a:solidFill>
                <a:latin typeface="Lora"/>
                <a:ea typeface="Lora"/>
                <a:cs typeface="Lora"/>
                <a:sym typeface="Lora"/>
              </a:rPr>
              <a:t>beginners</a:t>
            </a:r>
            <a:r>
              <a:rPr i="1" lang="en" sz="1500">
                <a:solidFill>
                  <a:srgbClr val="90C226"/>
                </a:solidFill>
                <a:latin typeface="Lora"/>
                <a:ea typeface="Lora"/>
                <a:cs typeface="Lora"/>
                <a:sym typeface="Lora"/>
              </a:rPr>
              <a:t> version</a:t>
            </a:r>
            <a:r>
              <a:rPr i="1" lang="en" sz="1400">
                <a:solidFill>
                  <a:srgbClr val="90C226"/>
                </a:solidFill>
                <a:latin typeface="Lora"/>
                <a:ea typeface="Lora"/>
                <a:cs typeface="Lora"/>
                <a:sym typeface="Lora"/>
              </a:rPr>
              <a:t>)</a:t>
            </a:r>
            <a:endParaRPr i="1" sz="1000">
              <a:solidFill>
                <a:srgbClr val="B7B7B7"/>
              </a:solidFill>
              <a:latin typeface="Lora"/>
              <a:ea typeface="Lora"/>
              <a:cs typeface="Lora"/>
              <a:sym typeface="Lora"/>
            </a:endParaRPr>
          </a:p>
        </p:txBody>
      </p:sp>
      <p:sp>
        <p:nvSpPr>
          <p:cNvPr id="357" name="Google Shape;357;p51"/>
          <p:cNvSpPr txBox="1"/>
          <p:nvPr/>
        </p:nvSpPr>
        <p:spPr>
          <a:xfrm>
            <a:off x="1732849" y="6216650"/>
            <a:ext cx="7056000" cy="492600"/>
          </a:xfrm>
          <a:prstGeom prst="rect">
            <a:avLst/>
          </a:prstGeom>
          <a:noFill/>
          <a:ln>
            <a:noFill/>
          </a:ln>
        </p:spPr>
        <p:txBody>
          <a:bodyPr anchorCtr="0" anchor="t" bIns="91425" lIns="91425" spcFirstLastPara="1" rIns="91425" wrap="square" tIns="91425">
            <a:spAutoFit/>
          </a:bodyPr>
          <a:lstStyle/>
          <a:p>
            <a:pPr indent="0" lvl="0" marL="0" marR="381388" rtl="0" algn="r">
              <a:spcBef>
                <a:spcPts val="0"/>
              </a:spcBef>
              <a:spcAft>
                <a:spcPts val="0"/>
              </a:spcAft>
              <a:buNone/>
            </a:pPr>
            <a:r>
              <a:rPr lang="en" sz="1900">
                <a:solidFill>
                  <a:srgbClr val="B7B7B7"/>
                </a:solidFill>
                <a:latin typeface="Lora"/>
                <a:ea typeface="Lora"/>
                <a:cs typeface="Lora"/>
                <a:sym typeface="Lora"/>
              </a:rPr>
              <a:t>(</a:t>
            </a:r>
            <a:r>
              <a:rPr lang="en" sz="1900">
                <a:solidFill>
                  <a:srgbClr val="B7B7B7"/>
                </a:solidFill>
                <a:latin typeface="Lora"/>
                <a:ea typeface="Lora"/>
                <a:cs typeface="Lora"/>
                <a:sym typeface="Lora"/>
              </a:rPr>
              <a:t>share this:</a:t>
            </a:r>
            <a:r>
              <a:rPr lang="en" sz="1900">
                <a:solidFill>
                  <a:srgbClr val="B7B7B7"/>
                </a:solidFill>
                <a:latin typeface="Lora"/>
                <a:ea typeface="Lora"/>
                <a:cs typeface="Lora"/>
                <a:sym typeface="Lora"/>
              </a:rPr>
              <a:t> </a:t>
            </a:r>
            <a:r>
              <a:rPr lang="en" sz="1900" u="sng">
                <a:solidFill>
                  <a:srgbClr val="B7B7B7"/>
                </a:solidFill>
                <a:latin typeface="Lora"/>
                <a:ea typeface="Lora"/>
                <a:cs typeface="Lora"/>
                <a:sym typeface="Lora"/>
                <a:hlinkClick r:id="rId3">
                  <a:extLst>
                    <a:ext uri="{A12FA001-AC4F-418D-AE19-62706E023703}">
                      <ahyp:hlinkClr val="tx"/>
                    </a:ext>
                  </a:extLst>
                </a:hlinkClick>
              </a:rPr>
              <a:t>http://</a:t>
            </a:r>
            <a:r>
              <a:rPr b="1" i="1" lang="en" sz="2000" u="sng">
                <a:solidFill>
                  <a:srgbClr val="90C226"/>
                </a:solidFill>
                <a:latin typeface="Lora"/>
                <a:ea typeface="Lora"/>
                <a:cs typeface="Lora"/>
                <a:sym typeface="Lora"/>
                <a:hlinkClick r:id="rId4">
                  <a:extLst>
                    <a:ext uri="{A12FA001-AC4F-418D-AE19-62706E023703}">
                      <ahyp:hlinkClr val="tx"/>
                    </a:ext>
                  </a:extLst>
                </a:hlinkClick>
              </a:rPr>
              <a:t>merit</a:t>
            </a:r>
            <a:r>
              <a:rPr i="1" lang="en" sz="1900" u="sng">
                <a:solidFill>
                  <a:srgbClr val="B7B7B7"/>
                </a:solidFill>
                <a:latin typeface="Lora"/>
                <a:ea typeface="Lora"/>
                <a:cs typeface="Lora"/>
                <a:sym typeface="Lora"/>
                <a:hlinkClick r:id="rId5">
                  <a:extLst>
                    <a:ext uri="{A12FA001-AC4F-418D-AE19-62706E023703}">
                      <ahyp:hlinkClr val="tx"/>
                    </a:ext>
                  </a:extLst>
                </a:hlinkClick>
              </a:rPr>
              <a:t>.rd.rocks</a:t>
            </a:r>
            <a:r>
              <a:rPr lang="en" sz="1900">
                <a:solidFill>
                  <a:srgbClr val="B7B7B7"/>
                </a:solidFill>
                <a:latin typeface="Lora"/>
                <a:ea typeface="Lora"/>
                <a:cs typeface="Lora"/>
                <a:sym typeface="Lora"/>
              </a:rPr>
              <a:t>)</a:t>
            </a:r>
            <a:endParaRPr sz="1800">
              <a:solidFill>
                <a:srgbClr val="B7B7B7"/>
              </a:solidFill>
            </a:endParaRPr>
          </a:p>
        </p:txBody>
      </p:sp>
      <p:pic>
        <p:nvPicPr>
          <p:cNvPr id="358" name="Google Shape;358;p51"/>
          <p:cNvPicPr preferRelativeResize="0"/>
          <p:nvPr/>
        </p:nvPicPr>
        <p:blipFill>
          <a:blip r:embed="rId6">
            <a:alphaModFix amt="40000"/>
          </a:blip>
          <a:stretch>
            <a:fillRect/>
          </a:stretch>
        </p:blipFill>
        <p:spPr>
          <a:xfrm>
            <a:off x="8533150" y="5482766"/>
            <a:ext cx="610850" cy="1244644"/>
          </a:xfrm>
          <a:prstGeom prst="rect">
            <a:avLst/>
          </a:prstGeom>
          <a:noFill/>
          <a:ln>
            <a:noFill/>
          </a:ln>
        </p:spPr>
      </p:pic>
      <p:pic>
        <p:nvPicPr>
          <p:cNvPr id="359" name="Google Shape;359;p51"/>
          <p:cNvPicPr preferRelativeResize="0"/>
          <p:nvPr/>
        </p:nvPicPr>
        <p:blipFill>
          <a:blip r:embed="rId7">
            <a:alphaModFix amt="40000"/>
          </a:blip>
          <a:stretch>
            <a:fillRect/>
          </a:stretch>
        </p:blipFill>
        <p:spPr>
          <a:xfrm>
            <a:off x="0" y="0"/>
            <a:ext cx="451335" cy="469800"/>
          </a:xfrm>
          <a:prstGeom prst="rect">
            <a:avLst/>
          </a:prstGeom>
          <a:noFill/>
          <a:ln>
            <a:noFill/>
          </a:ln>
        </p:spPr>
      </p:pic>
      <p:pic>
        <p:nvPicPr>
          <p:cNvPr id="360" name="Google Shape;360;p51"/>
          <p:cNvPicPr preferRelativeResize="0"/>
          <p:nvPr/>
        </p:nvPicPr>
        <p:blipFill>
          <a:blip r:embed="rId8">
            <a:alphaModFix/>
          </a:blip>
          <a:stretch>
            <a:fillRect/>
          </a:stretch>
        </p:blipFill>
        <p:spPr>
          <a:xfrm>
            <a:off x="57725" y="77250"/>
            <a:ext cx="1101699" cy="1101699"/>
          </a:xfrm>
          <a:prstGeom prst="rect">
            <a:avLst/>
          </a:prstGeom>
          <a:noFill/>
          <a:ln>
            <a:noFill/>
          </a:ln>
          <a:effectLst>
            <a:reflection blurRad="0" dir="5400000" dist="38100" endA="0" endPos="30000" fadeDir="5400012" kx="0" rotWithShape="0" algn="bl" stPos="0" sy="-100000" ky="0"/>
          </a:effectLst>
        </p:spPr>
      </p:pic>
      <p:pic>
        <p:nvPicPr>
          <p:cNvPr id="361" name="Google Shape;361;p51"/>
          <p:cNvPicPr preferRelativeResize="0"/>
          <p:nvPr/>
        </p:nvPicPr>
        <p:blipFill>
          <a:blip r:embed="rId8">
            <a:alphaModFix/>
          </a:blip>
          <a:stretch>
            <a:fillRect/>
          </a:stretch>
        </p:blipFill>
        <p:spPr>
          <a:xfrm>
            <a:off x="7973175" y="77250"/>
            <a:ext cx="1101699" cy="1101699"/>
          </a:xfrm>
          <a:prstGeom prst="rect">
            <a:avLst/>
          </a:prstGeom>
          <a:noFill/>
          <a:ln>
            <a:noFill/>
          </a:ln>
          <a:effectLst>
            <a:reflection blurRad="0" dir="5400000" dist="38100" endA="0" endPos="30000" fadeDir="5400012" kx="0" rotWithShape="0" algn="bl" stPos="0" sy="-100000" ky="0"/>
          </a:effectLst>
        </p:spPr>
      </p:pic>
      <p:pic>
        <p:nvPicPr>
          <p:cNvPr id="362" name="Google Shape;362;p51" title="Standing Short Bowl x3 (5s 5s 7s = 20s) Extended.mp3">
            <a:hlinkClick r:id="rId9"/>
          </p:cNvPr>
          <p:cNvPicPr preferRelativeResize="0"/>
          <p:nvPr/>
        </p:nvPicPr>
        <p:blipFill>
          <a:blip r:embed="rId10">
            <a:alphaModFix/>
          </a:blip>
          <a:stretch>
            <a:fillRect/>
          </a:stretch>
        </p:blipFill>
        <p:spPr>
          <a:xfrm>
            <a:off x="-975349" y="5988225"/>
            <a:ext cx="739200" cy="739175"/>
          </a:xfrm>
          <a:prstGeom prst="rect">
            <a:avLst/>
          </a:prstGeom>
          <a:noFill/>
          <a:ln>
            <a:noFill/>
          </a:ln>
        </p:spPr>
      </p:pic>
      <p:sp>
        <p:nvSpPr>
          <p:cNvPr id="363" name="Google Shape;363;p51"/>
          <p:cNvSpPr txBox="1"/>
          <p:nvPr>
            <p:ph idx="4294967295" type="ctrTitle"/>
          </p:nvPr>
        </p:nvSpPr>
        <p:spPr>
          <a:xfrm>
            <a:off x="-1158175" y="4377950"/>
            <a:ext cx="1104900" cy="1556100"/>
          </a:xfrm>
          <a:prstGeom prst="rect">
            <a:avLst/>
          </a:prstGeom>
          <a:noFill/>
          <a:ln>
            <a:noFill/>
          </a:ln>
        </p:spPr>
        <p:txBody>
          <a:bodyPr anchorCtr="0" anchor="b" bIns="34275" lIns="68575" spcFirstLastPara="1" rIns="68575" wrap="square" tIns="34275">
            <a:noAutofit/>
          </a:bodyPr>
          <a:lstStyle/>
          <a:p>
            <a:pPr indent="0" lvl="0" marL="0" rtl="0" algn="ctr">
              <a:spcBef>
                <a:spcPts val="0"/>
              </a:spcBef>
              <a:spcAft>
                <a:spcPts val="0"/>
              </a:spcAft>
              <a:buClr>
                <a:schemeClr val="accent1"/>
              </a:buClr>
              <a:buSzPts val="4100"/>
              <a:buFont typeface="Calibri"/>
              <a:buNone/>
            </a:pPr>
            <a:r>
              <a:rPr i="1" lang="en" sz="1900">
                <a:solidFill>
                  <a:srgbClr val="999999"/>
                </a:solidFill>
                <a:latin typeface="Lora"/>
                <a:ea typeface="Lora"/>
                <a:cs typeface="Lora"/>
                <a:sym typeface="Lora"/>
              </a:rPr>
              <a:t>share</a:t>
            </a:r>
            <a:endParaRPr i="1" sz="1900">
              <a:solidFill>
                <a:srgbClr val="999999"/>
              </a:solidFill>
              <a:latin typeface="Lora"/>
              <a:ea typeface="Lora"/>
              <a:cs typeface="Lora"/>
              <a:sym typeface="Lora"/>
            </a:endParaRPr>
          </a:p>
          <a:p>
            <a:pPr indent="0" lvl="0" marL="0" rtl="0" algn="ctr">
              <a:spcBef>
                <a:spcPts val="0"/>
              </a:spcBef>
              <a:spcAft>
                <a:spcPts val="0"/>
              </a:spcAft>
              <a:buClr>
                <a:schemeClr val="accent1"/>
              </a:buClr>
              <a:buSzPts val="4100"/>
              <a:buFont typeface="Calibri"/>
              <a:buNone/>
            </a:pPr>
            <a:r>
              <a:rPr i="1" lang="en" sz="1900">
                <a:solidFill>
                  <a:srgbClr val="999999"/>
                </a:solidFill>
                <a:latin typeface="Lora"/>
                <a:ea typeface="Lora"/>
                <a:cs typeface="Lora"/>
                <a:sym typeface="Lora"/>
              </a:rPr>
              <a:t>sound,</a:t>
            </a:r>
            <a:endParaRPr i="1" sz="1900">
              <a:solidFill>
                <a:srgbClr val="999999"/>
              </a:solidFill>
              <a:latin typeface="Lora"/>
              <a:ea typeface="Lora"/>
              <a:cs typeface="Lora"/>
              <a:sym typeface="Lora"/>
            </a:endParaRPr>
          </a:p>
          <a:p>
            <a:pPr indent="0" lvl="0" marL="0" rtl="0" algn="ctr">
              <a:spcBef>
                <a:spcPts val="0"/>
              </a:spcBef>
              <a:spcAft>
                <a:spcPts val="0"/>
              </a:spcAft>
              <a:buClr>
                <a:schemeClr val="accent1"/>
              </a:buClr>
              <a:buSzPts val="4100"/>
              <a:buFont typeface="Calibri"/>
              <a:buNone/>
            </a:pPr>
            <a:r>
              <a:rPr i="1" lang="en" sz="1900">
                <a:solidFill>
                  <a:srgbClr val="999999"/>
                </a:solidFill>
                <a:latin typeface="Lora"/>
                <a:ea typeface="Lora"/>
                <a:cs typeface="Lora"/>
                <a:sym typeface="Lora"/>
              </a:rPr>
              <a:t>then</a:t>
            </a:r>
            <a:endParaRPr i="1" sz="1900">
              <a:solidFill>
                <a:srgbClr val="999999"/>
              </a:solidFill>
              <a:latin typeface="Lora"/>
              <a:ea typeface="Lora"/>
              <a:cs typeface="Lora"/>
              <a:sym typeface="Lora"/>
            </a:endParaRPr>
          </a:p>
          <a:p>
            <a:pPr indent="0" lvl="0" marL="0" rtl="0" algn="ctr">
              <a:spcBef>
                <a:spcPts val="0"/>
              </a:spcBef>
              <a:spcAft>
                <a:spcPts val="0"/>
              </a:spcAft>
              <a:buClr>
                <a:schemeClr val="accent1"/>
              </a:buClr>
              <a:buSzPts val="4100"/>
              <a:buFont typeface="Calibri"/>
              <a:buNone/>
            </a:pPr>
            <a:r>
              <a:rPr i="1" lang="en" sz="1900">
                <a:solidFill>
                  <a:srgbClr val="999999"/>
                </a:solidFill>
                <a:latin typeface="Lora"/>
                <a:ea typeface="Lora"/>
                <a:cs typeface="Lora"/>
                <a:sym typeface="Lora"/>
              </a:rPr>
              <a:t>play </a:t>
            </a:r>
            <a:endParaRPr i="1" sz="1900">
              <a:solidFill>
                <a:srgbClr val="999999"/>
              </a:solidFill>
              <a:latin typeface="Lora"/>
              <a:ea typeface="Lora"/>
              <a:cs typeface="Lora"/>
              <a:sym typeface="Lora"/>
            </a:endParaRPr>
          </a:p>
          <a:p>
            <a:pPr indent="0" lvl="0" marL="0" rtl="0" algn="ctr">
              <a:spcBef>
                <a:spcPts val="0"/>
              </a:spcBef>
              <a:spcAft>
                <a:spcPts val="0"/>
              </a:spcAft>
              <a:buClr>
                <a:schemeClr val="accent1"/>
              </a:buClr>
              <a:buSzPts val="4100"/>
              <a:buFont typeface="Calibri"/>
              <a:buNone/>
            </a:pPr>
            <a:r>
              <a:rPr i="1" lang="en" sz="1900">
                <a:solidFill>
                  <a:srgbClr val="999999"/>
                </a:solidFill>
                <a:latin typeface="Lora"/>
                <a:ea typeface="Lora"/>
                <a:cs typeface="Lora"/>
                <a:sym typeface="Lora"/>
              </a:rPr>
              <a:t>3x Bells</a:t>
            </a:r>
            <a:endParaRPr i="1" sz="100">
              <a:solidFill>
                <a:srgbClr val="999999"/>
              </a:solidFill>
              <a:latin typeface="Lora"/>
              <a:ea typeface="Lora"/>
              <a:cs typeface="Lora"/>
              <a:sym typeface="Lor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3" name="Shape 173"/>
        <p:cNvGrpSpPr/>
        <p:nvPr/>
      </p:nvGrpSpPr>
      <p:grpSpPr>
        <a:xfrm>
          <a:off x="0" y="0"/>
          <a:ext cx="0" cy="0"/>
          <a:chOff x="0" y="0"/>
          <a:chExt cx="0" cy="0"/>
        </a:xfrm>
      </p:grpSpPr>
      <p:pic>
        <p:nvPicPr>
          <p:cNvPr id="174" name="Google Shape;174;p38"/>
          <p:cNvPicPr preferRelativeResize="0"/>
          <p:nvPr/>
        </p:nvPicPr>
        <p:blipFill>
          <a:blip r:embed="rId3">
            <a:alphaModFix amt="40000"/>
          </a:blip>
          <a:stretch>
            <a:fillRect/>
          </a:stretch>
        </p:blipFill>
        <p:spPr>
          <a:xfrm>
            <a:off x="8533150" y="5542375"/>
            <a:ext cx="610850" cy="1244644"/>
          </a:xfrm>
          <a:prstGeom prst="rect">
            <a:avLst/>
          </a:prstGeom>
          <a:noFill/>
          <a:ln>
            <a:noFill/>
          </a:ln>
        </p:spPr>
      </p:pic>
      <p:pic>
        <p:nvPicPr>
          <p:cNvPr id="175" name="Google Shape;175;p38"/>
          <p:cNvPicPr preferRelativeResize="0"/>
          <p:nvPr/>
        </p:nvPicPr>
        <p:blipFill>
          <a:blip r:embed="rId4">
            <a:alphaModFix amt="40000"/>
          </a:blip>
          <a:stretch>
            <a:fillRect/>
          </a:stretch>
        </p:blipFill>
        <p:spPr>
          <a:xfrm>
            <a:off x="0" y="0"/>
            <a:ext cx="451335" cy="469800"/>
          </a:xfrm>
          <a:prstGeom prst="rect">
            <a:avLst/>
          </a:prstGeom>
          <a:noFill/>
          <a:ln>
            <a:noFill/>
          </a:ln>
        </p:spPr>
      </p:pic>
      <p:sp>
        <p:nvSpPr>
          <p:cNvPr id="176" name="Google Shape;176;p38"/>
          <p:cNvSpPr txBox="1"/>
          <p:nvPr/>
        </p:nvSpPr>
        <p:spPr>
          <a:xfrm>
            <a:off x="3701800" y="6292850"/>
            <a:ext cx="5087100" cy="461700"/>
          </a:xfrm>
          <a:prstGeom prst="rect">
            <a:avLst/>
          </a:prstGeom>
          <a:noFill/>
          <a:ln>
            <a:noFill/>
          </a:ln>
        </p:spPr>
        <p:txBody>
          <a:bodyPr anchorCtr="0" anchor="t" bIns="91425" lIns="91425" spcFirstLastPara="1" rIns="91425" wrap="square" tIns="91425">
            <a:spAutoFit/>
          </a:bodyPr>
          <a:lstStyle/>
          <a:p>
            <a:pPr indent="0" lvl="0" marL="0" marR="381388" rtl="0" algn="r">
              <a:spcBef>
                <a:spcPts val="0"/>
              </a:spcBef>
              <a:spcAft>
                <a:spcPts val="0"/>
              </a:spcAft>
              <a:buNone/>
            </a:pPr>
            <a:r>
              <a:rPr i="1" lang="en" sz="1500">
                <a:solidFill>
                  <a:srgbClr val="999999"/>
                </a:solidFill>
                <a:latin typeface="Lora"/>
                <a:ea typeface="Lora"/>
                <a:cs typeface="Lora"/>
                <a:sym typeface="Lora"/>
              </a:rPr>
              <a:t>(share this: </a:t>
            </a:r>
            <a:r>
              <a:rPr i="1" lang="en" sz="1500" u="sng">
                <a:solidFill>
                  <a:srgbClr val="999999"/>
                </a:solidFill>
                <a:latin typeface="Lora"/>
                <a:ea typeface="Lora"/>
                <a:cs typeface="Lora"/>
                <a:sym typeface="Lora"/>
                <a:hlinkClick r:id="rId5">
                  <a:extLst>
                    <a:ext uri="{A12FA001-AC4F-418D-AE19-62706E023703}">
                      <ahyp:hlinkClr val="tx"/>
                    </a:ext>
                  </a:extLst>
                </a:hlinkClick>
              </a:rPr>
              <a:t>http://</a:t>
            </a:r>
            <a:r>
              <a:rPr b="1" i="1" lang="en" sz="1800" u="sng" strike="sngStrike">
                <a:solidFill>
                  <a:schemeClr val="hlink"/>
                </a:solidFill>
                <a:latin typeface="Lora"/>
                <a:ea typeface="Lora"/>
                <a:cs typeface="Lora"/>
                <a:sym typeface="Lora"/>
                <a:hlinkClick r:id="rId6"/>
              </a:rPr>
              <a:t>bells</a:t>
            </a:r>
            <a:r>
              <a:rPr b="1" i="1" lang="en" sz="1500" u="sng">
                <a:solidFill>
                  <a:schemeClr val="hlink"/>
                </a:solidFill>
                <a:latin typeface="Lora"/>
                <a:ea typeface="Lora"/>
                <a:cs typeface="Lora"/>
                <a:sym typeface="Lora"/>
                <a:hlinkClick r:id="rId7"/>
              </a:rPr>
              <a:t>.</a:t>
            </a:r>
            <a:r>
              <a:rPr i="1" lang="en" sz="1500" u="sng">
                <a:solidFill>
                  <a:schemeClr val="hlink"/>
                </a:solidFill>
                <a:latin typeface="Lora"/>
                <a:ea typeface="Lora"/>
                <a:cs typeface="Lora"/>
                <a:sym typeface="Lora"/>
                <a:hlinkClick r:id="rId8"/>
              </a:rPr>
              <a:t>rd.rocks</a:t>
            </a:r>
            <a:r>
              <a:rPr i="1" lang="en" sz="1500">
                <a:solidFill>
                  <a:srgbClr val="B7B7B7"/>
                </a:solidFill>
                <a:latin typeface="Lora"/>
                <a:ea typeface="Lora"/>
                <a:cs typeface="Lora"/>
                <a:sym typeface="Lora"/>
              </a:rPr>
              <a:t> )</a:t>
            </a:r>
            <a:endParaRPr>
              <a:solidFill>
                <a:srgbClr val="B7B7B7"/>
              </a:solidFill>
            </a:endParaRPr>
          </a:p>
        </p:txBody>
      </p:sp>
      <p:sp>
        <p:nvSpPr>
          <p:cNvPr id="177" name="Google Shape;177;p38"/>
          <p:cNvSpPr txBox="1"/>
          <p:nvPr>
            <p:ph idx="4294967295" type="ctrTitle"/>
          </p:nvPr>
        </p:nvSpPr>
        <p:spPr>
          <a:xfrm>
            <a:off x="1367000" y="222850"/>
            <a:ext cx="6388200" cy="1101000"/>
          </a:xfrm>
          <a:prstGeom prst="rect">
            <a:avLst/>
          </a:prstGeom>
          <a:noFill/>
          <a:ln>
            <a:noFill/>
          </a:ln>
        </p:spPr>
        <p:txBody>
          <a:bodyPr anchorCtr="0" anchor="b" bIns="34275" lIns="68575" spcFirstLastPara="1" rIns="68575" wrap="square" tIns="34275">
            <a:noAutofit/>
          </a:bodyPr>
          <a:lstStyle/>
          <a:p>
            <a:pPr indent="0" lvl="0" marL="0" rtl="0" algn="ctr">
              <a:spcBef>
                <a:spcPts val="0"/>
              </a:spcBef>
              <a:spcAft>
                <a:spcPts val="0"/>
              </a:spcAft>
              <a:buClr>
                <a:schemeClr val="accent1"/>
              </a:buClr>
              <a:buSzPts val="4100"/>
              <a:buFont typeface="Calibri"/>
              <a:buNone/>
            </a:pPr>
            <a:r>
              <a:rPr i="1" lang="en" sz="3600">
                <a:solidFill>
                  <a:srgbClr val="90C226"/>
                </a:solidFill>
                <a:latin typeface="Lora"/>
                <a:ea typeface="Lora"/>
                <a:cs typeface="Lora"/>
                <a:sym typeface="Lora"/>
              </a:rPr>
              <a:t>Meditation Bells</a:t>
            </a:r>
            <a:endParaRPr i="1" sz="3600">
              <a:solidFill>
                <a:srgbClr val="90C226"/>
              </a:solidFill>
              <a:latin typeface="Lora"/>
              <a:ea typeface="Lora"/>
              <a:cs typeface="Lora"/>
              <a:sym typeface="Lora"/>
            </a:endParaRPr>
          </a:p>
          <a:p>
            <a:pPr indent="0" lvl="0" marL="0" rtl="0" algn="ctr">
              <a:spcBef>
                <a:spcPts val="0"/>
              </a:spcBef>
              <a:spcAft>
                <a:spcPts val="0"/>
              </a:spcAft>
              <a:buClr>
                <a:schemeClr val="accent1"/>
              </a:buClr>
              <a:buSzPts val="4100"/>
              <a:buFont typeface="Calibri"/>
              <a:buNone/>
            </a:pPr>
            <a:r>
              <a:rPr i="1" lang="en" sz="3600">
                <a:solidFill>
                  <a:srgbClr val="90C226"/>
                </a:solidFill>
                <a:latin typeface="Lora"/>
                <a:ea typeface="Lora"/>
                <a:cs typeface="Lora"/>
                <a:sym typeface="Lora"/>
              </a:rPr>
              <a:t>for Zoom Meetings</a:t>
            </a:r>
            <a:endParaRPr i="1" sz="1000">
              <a:solidFill>
                <a:srgbClr val="B7B7B7"/>
              </a:solidFill>
              <a:latin typeface="Lora"/>
              <a:ea typeface="Lora"/>
              <a:cs typeface="Lora"/>
              <a:sym typeface="Lora"/>
            </a:endParaRPr>
          </a:p>
        </p:txBody>
      </p:sp>
      <p:pic>
        <p:nvPicPr>
          <p:cNvPr id="178" name="Google Shape;178;p38"/>
          <p:cNvPicPr preferRelativeResize="0"/>
          <p:nvPr/>
        </p:nvPicPr>
        <p:blipFill>
          <a:blip r:embed="rId9">
            <a:alphaModFix/>
          </a:blip>
          <a:stretch>
            <a:fillRect/>
          </a:stretch>
        </p:blipFill>
        <p:spPr>
          <a:xfrm>
            <a:off x="33675" y="76225"/>
            <a:ext cx="1138149" cy="1100959"/>
          </a:xfrm>
          <a:prstGeom prst="rect">
            <a:avLst/>
          </a:prstGeom>
          <a:noFill/>
          <a:ln>
            <a:noFill/>
          </a:ln>
          <a:effectLst>
            <a:reflection blurRad="0" dir="5400000" dist="38100" endA="0" endPos="30000" fadeDir="5400012" kx="0" rotWithShape="0" algn="bl" stPos="0" sy="-100000" ky="0"/>
          </a:effectLst>
        </p:spPr>
      </p:pic>
      <p:pic>
        <p:nvPicPr>
          <p:cNvPr id="179" name="Google Shape;179;p38"/>
          <p:cNvPicPr preferRelativeResize="0"/>
          <p:nvPr/>
        </p:nvPicPr>
        <p:blipFill>
          <a:blip r:embed="rId9">
            <a:alphaModFix/>
          </a:blip>
          <a:stretch>
            <a:fillRect/>
          </a:stretch>
        </p:blipFill>
        <p:spPr>
          <a:xfrm>
            <a:off x="7950375" y="76213"/>
            <a:ext cx="1138149" cy="1100959"/>
          </a:xfrm>
          <a:prstGeom prst="rect">
            <a:avLst/>
          </a:prstGeom>
          <a:noFill/>
          <a:ln>
            <a:noFill/>
          </a:ln>
          <a:effectLst>
            <a:reflection blurRad="0" dir="5400000" dist="38100" endA="0" endPos="30000" fadeDir="5400012" kx="0" rotWithShape="0" algn="bl" stPos="0" sy="-100000" ky="0"/>
          </a:effectLst>
        </p:spPr>
      </p:pic>
      <p:graphicFrame>
        <p:nvGraphicFramePr>
          <p:cNvPr id="180" name="Google Shape;180;p38"/>
          <p:cNvGraphicFramePr/>
          <p:nvPr/>
        </p:nvGraphicFramePr>
        <p:xfrm>
          <a:off x="430550" y="1687286"/>
          <a:ext cx="3000000" cy="3000000"/>
        </p:xfrm>
        <a:graphic>
          <a:graphicData uri="http://schemas.openxmlformats.org/drawingml/2006/table">
            <a:tbl>
              <a:tblPr>
                <a:noFill/>
                <a:tableStyleId>{F450F672-ACF4-432C-B9E1-F6D5DC9D85CE}</a:tableStyleId>
              </a:tblPr>
              <a:tblGrid>
                <a:gridCol w="1245750"/>
                <a:gridCol w="654200"/>
                <a:gridCol w="1505775"/>
                <a:gridCol w="1505775"/>
                <a:gridCol w="1505775"/>
                <a:gridCol w="1505775"/>
              </a:tblGrid>
              <a:tr h="822950">
                <a:tc gridSpan="2">
                  <a:txBody>
                    <a:bodyPr/>
                    <a:lstStyle/>
                    <a:p>
                      <a:pPr indent="0" lvl="0" marL="0" rtl="0" algn="ctr">
                        <a:spcBef>
                          <a:spcPts val="0"/>
                        </a:spcBef>
                        <a:spcAft>
                          <a:spcPts val="0"/>
                        </a:spcAft>
                        <a:buNone/>
                      </a:pPr>
                      <a:r>
                        <a:t/>
                      </a:r>
                      <a:endParaRPr>
                        <a:solidFill>
                          <a:srgbClr val="000000"/>
                        </a:solidFill>
                      </a:endParaRPr>
                    </a:p>
                    <a:p>
                      <a:pPr indent="0" lvl="0" marL="0" rtl="0" algn="ctr">
                        <a:spcBef>
                          <a:spcPts val="0"/>
                        </a:spcBef>
                        <a:spcAft>
                          <a:spcPts val="0"/>
                        </a:spcAft>
                        <a:buNone/>
                      </a:pPr>
                      <a:r>
                        <a:t/>
                      </a:r>
                      <a:endParaRPr>
                        <a:solidFill>
                          <a:srgbClr val="000000"/>
                        </a:solidFill>
                      </a:endParaRPr>
                    </a:p>
                    <a:p>
                      <a:pPr indent="0" lvl="0" marL="0" rtl="0" algn="ctr">
                        <a:spcBef>
                          <a:spcPts val="0"/>
                        </a:spcBef>
                        <a:spcAft>
                          <a:spcPts val="0"/>
                        </a:spcAft>
                        <a:buNone/>
                      </a:pPr>
                      <a:r>
                        <a:t/>
                      </a:r>
                      <a:endParaRPr>
                        <a:solidFill>
                          <a:srgbClr val="000000"/>
                        </a:solidFill>
                      </a:endParaRPr>
                    </a:p>
                    <a:p>
                      <a:pPr indent="0" lvl="0" marL="0" rtl="0" algn="ctr">
                        <a:spcBef>
                          <a:spcPts val="0"/>
                        </a:spcBef>
                        <a:spcAft>
                          <a:spcPts val="0"/>
                        </a:spcAft>
                        <a:buNone/>
                      </a:pPr>
                      <a:r>
                        <a:t/>
                      </a:r>
                      <a:endParaRPr>
                        <a:solidFill>
                          <a:srgbClr val="000000"/>
                        </a:solidFill>
                      </a:endParaRPr>
                    </a:p>
                    <a:p>
                      <a:pPr indent="0" lvl="0" marL="0" rtl="0" algn="ctr">
                        <a:spcBef>
                          <a:spcPts val="0"/>
                        </a:spcBef>
                        <a:spcAft>
                          <a:spcPts val="0"/>
                        </a:spcAft>
                        <a:buNone/>
                      </a:pPr>
                      <a:r>
                        <a:t/>
                      </a:r>
                      <a:endParaRPr>
                        <a:solidFill>
                          <a:srgbClr val="000000"/>
                        </a:solidFill>
                      </a:endParaRPr>
                    </a:p>
                  </a:txBody>
                  <a:tcPr marT="91425" marB="91425" marR="91425" marL="91425" anchor="ctr">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a:txBody>
                    <a:bodyPr/>
                    <a:lstStyle/>
                    <a:p>
                      <a:pPr indent="0" lvl="0" marL="0" rtl="0" algn="ctr">
                        <a:spcBef>
                          <a:spcPts val="0"/>
                        </a:spcBef>
                        <a:spcAft>
                          <a:spcPts val="0"/>
                        </a:spcAft>
                        <a:buNone/>
                      </a:pPr>
                      <a:r>
                        <a:t/>
                      </a:r>
                      <a:endParaRPr>
                        <a:solidFill>
                          <a:srgbClr val="000000"/>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rgbClr val="000000"/>
                        </a:solidFill>
                      </a:endParaRPr>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rgbClr val="000000"/>
                        </a:solidFill>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a:p>
                  </a:txBody>
                  <a:tcPr marT="91425" marB="91425" marR="91425" marL="91425" anchor="ctr">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22950">
                <a:tc gridSpan="2">
                  <a:txBody>
                    <a:bodyPr/>
                    <a:lstStyle/>
                    <a:p>
                      <a:pPr indent="0" lvl="0" marL="0" rtl="0" algn="ctr">
                        <a:spcBef>
                          <a:spcPts val="0"/>
                        </a:spcBef>
                        <a:spcAft>
                          <a:spcPts val="0"/>
                        </a:spcAft>
                        <a:buNone/>
                      </a:pPr>
                      <a:r>
                        <a:rPr lang="en">
                          <a:solidFill>
                            <a:srgbClr val="000000"/>
                          </a:solidFill>
                          <a:latin typeface="Lato"/>
                          <a:ea typeface="Lato"/>
                          <a:cs typeface="Lato"/>
                          <a:sym typeface="Lato"/>
                        </a:rPr>
                        <a:t>Remember to </a:t>
                      </a:r>
                      <a:r>
                        <a:rPr i="1" lang="en">
                          <a:solidFill>
                            <a:srgbClr val="000000"/>
                          </a:solidFill>
                          <a:latin typeface="Lato"/>
                          <a:ea typeface="Lato"/>
                          <a:cs typeface="Lato"/>
                          <a:sym typeface="Lato"/>
                        </a:rPr>
                        <a:t>Share Sound</a:t>
                      </a:r>
                      <a:r>
                        <a:rPr lang="en">
                          <a:solidFill>
                            <a:srgbClr val="000000"/>
                          </a:solidFill>
                          <a:latin typeface="Lato"/>
                          <a:ea typeface="Lato"/>
                          <a:cs typeface="Lato"/>
                          <a:sym typeface="Lato"/>
                        </a:rPr>
                        <a:t> before clicking.</a:t>
                      </a:r>
                      <a:endParaRPr>
                        <a:latin typeface="Lato"/>
                        <a:ea typeface="Lato"/>
                        <a:cs typeface="Lato"/>
                        <a:sym typeface="Lato"/>
                      </a:endParaRPr>
                    </a:p>
                  </a:txBody>
                  <a:tcPr marT="91425" marB="91425" marR="91425" marL="91425" anchor="ctr">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a:txBody>
                    <a:bodyPr/>
                    <a:lstStyle/>
                    <a:p>
                      <a:pPr indent="0" lvl="0" marL="0" rtl="0" algn="ctr">
                        <a:spcBef>
                          <a:spcPts val="0"/>
                        </a:spcBef>
                        <a:spcAft>
                          <a:spcPts val="0"/>
                        </a:spcAft>
                        <a:buNone/>
                      </a:pPr>
                      <a:r>
                        <a:rPr lang="en">
                          <a:solidFill>
                            <a:srgbClr val="000000"/>
                          </a:solidFill>
                          <a:latin typeface="Lato"/>
                          <a:ea typeface="Lato"/>
                          <a:cs typeface="Lato"/>
                          <a:sym typeface="Lato"/>
                        </a:rPr>
                        <a:t>High</a:t>
                      </a:r>
                      <a:endParaRPr>
                        <a:solidFill>
                          <a:srgbClr val="000000"/>
                        </a:solidFill>
                        <a:latin typeface="Lato"/>
                        <a:ea typeface="Lato"/>
                        <a:cs typeface="Lato"/>
                        <a:sym typeface="Lato"/>
                      </a:endParaRPr>
                    </a:p>
                    <a:p>
                      <a:pPr indent="0" lvl="0" marL="0" rtl="0" algn="ctr">
                        <a:spcBef>
                          <a:spcPts val="0"/>
                        </a:spcBef>
                        <a:spcAft>
                          <a:spcPts val="0"/>
                        </a:spcAft>
                        <a:buNone/>
                      </a:pPr>
                      <a:r>
                        <a:rPr lang="en">
                          <a:solidFill>
                            <a:srgbClr val="000000"/>
                          </a:solidFill>
                          <a:latin typeface="Lato"/>
                          <a:ea typeface="Lato"/>
                          <a:cs typeface="Lato"/>
                          <a:sym typeface="Lato"/>
                        </a:rPr>
                        <a:t>Small</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000000"/>
                          </a:solidFill>
                          <a:latin typeface="Lato"/>
                          <a:ea typeface="Lato"/>
                          <a:cs typeface="Lato"/>
                          <a:sym typeface="Lato"/>
                        </a:rPr>
                        <a:t>Mid </a:t>
                      </a:r>
                      <a:endParaRPr>
                        <a:solidFill>
                          <a:srgbClr val="000000"/>
                        </a:solidFill>
                        <a:latin typeface="Lato"/>
                        <a:ea typeface="Lato"/>
                        <a:cs typeface="Lato"/>
                        <a:sym typeface="Lato"/>
                      </a:endParaRPr>
                    </a:p>
                    <a:p>
                      <a:pPr indent="0" lvl="0" marL="0" rtl="0" algn="ctr">
                        <a:spcBef>
                          <a:spcPts val="0"/>
                        </a:spcBef>
                        <a:spcAft>
                          <a:spcPts val="0"/>
                        </a:spcAft>
                        <a:buNone/>
                      </a:pPr>
                      <a:r>
                        <a:rPr lang="en">
                          <a:solidFill>
                            <a:srgbClr val="000000"/>
                          </a:solidFill>
                          <a:latin typeface="Lato"/>
                          <a:ea typeface="Lato"/>
                          <a:cs typeface="Lato"/>
                          <a:sym typeface="Lato"/>
                        </a:rPr>
                        <a:t>Crystal</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000000"/>
                          </a:solidFill>
                          <a:latin typeface="Lato"/>
                          <a:ea typeface="Lato"/>
                          <a:cs typeface="Lato"/>
                          <a:sym typeface="Lato"/>
                        </a:rPr>
                        <a:t>Low</a:t>
                      </a:r>
                      <a:endParaRPr>
                        <a:solidFill>
                          <a:srgbClr val="000000"/>
                        </a:solidFill>
                        <a:latin typeface="Lato"/>
                        <a:ea typeface="Lato"/>
                        <a:cs typeface="Lato"/>
                        <a:sym typeface="Lato"/>
                      </a:endParaRPr>
                    </a:p>
                    <a:p>
                      <a:pPr indent="0" lvl="0" marL="0" rtl="0" algn="ctr">
                        <a:spcBef>
                          <a:spcPts val="0"/>
                        </a:spcBef>
                        <a:spcAft>
                          <a:spcPts val="0"/>
                        </a:spcAft>
                        <a:buNone/>
                      </a:pPr>
                      <a:r>
                        <a:rPr lang="en">
                          <a:solidFill>
                            <a:srgbClr val="000000"/>
                          </a:solidFill>
                          <a:latin typeface="Lato"/>
                          <a:ea typeface="Lato"/>
                          <a:cs typeface="Lato"/>
                          <a:sym typeface="Lato"/>
                        </a:rPr>
                        <a:t>Large</a:t>
                      </a:r>
                      <a:endParaRPr>
                        <a:solidFill>
                          <a:srgbClr val="000000"/>
                        </a:solidFill>
                        <a:latin typeface="Lato"/>
                        <a:ea typeface="Lato"/>
                        <a:cs typeface="Lato"/>
                        <a:sym typeface="Lato"/>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Lato"/>
                          <a:ea typeface="Lato"/>
                          <a:cs typeface="Lato"/>
                          <a:sym typeface="Lato"/>
                        </a:rPr>
                        <a:t>Deep</a:t>
                      </a:r>
                      <a:endParaRPr>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Standing</a:t>
                      </a:r>
                      <a:endParaRPr>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Bowl</a:t>
                      </a:r>
                      <a:endParaRPr>
                        <a:latin typeface="Lato"/>
                        <a:ea typeface="Lato"/>
                        <a:cs typeface="Lato"/>
                        <a:sym typeface="Lato"/>
                      </a:endParaRPr>
                    </a:p>
                  </a:txBody>
                  <a:tcPr marT="91425" marB="91425" marR="91425" marL="91425" anchor="ctr">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a:latin typeface="Lato"/>
                          <a:ea typeface="Lato"/>
                          <a:cs typeface="Lato"/>
                          <a:sym typeface="Lato"/>
                        </a:rPr>
                        <a:t>Hit the bowl:</a:t>
                      </a:r>
                      <a:endParaRPr>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1x time</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Lato"/>
                          <a:ea typeface="Lato"/>
                          <a:cs typeface="Lato"/>
                          <a:sym typeface="Lato"/>
                        </a:rPr>
                        <a:t>15s</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09575">
                <a:tc>
                  <a:txBody>
                    <a:bodyPr/>
                    <a:lstStyle/>
                    <a:p>
                      <a:pPr indent="0" lvl="0" marL="0" rtl="0" algn="ctr">
                        <a:spcBef>
                          <a:spcPts val="0"/>
                        </a:spcBef>
                        <a:spcAft>
                          <a:spcPts val="0"/>
                        </a:spcAft>
                        <a:buNone/>
                      </a:pPr>
                      <a:r>
                        <a:rPr lang="en">
                          <a:latin typeface="Lato"/>
                          <a:ea typeface="Lato"/>
                          <a:cs typeface="Lato"/>
                          <a:sym typeface="Lato"/>
                        </a:rPr>
                        <a:t>3x times, normal speed</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Lato"/>
                          <a:ea typeface="Lato"/>
                          <a:cs typeface="Lato"/>
                          <a:sym typeface="Lato"/>
                        </a:rPr>
                        <a:t>15s</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09575">
                <a:tc>
                  <a:txBody>
                    <a:bodyPr/>
                    <a:lstStyle/>
                    <a:p>
                      <a:pPr indent="0" lvl="0" marL="0" rtl="0" algn="ctr">
                        <a:spcBef>
                          <a:spcPts val="0"/>
                        </a:spcBef>
                        <a:spcAft>
                          <a:spcPts val="0"/>
                        </a:spcAft>
                        <a:buNone/>
                      </a:pPr>
                      <a:r>
                        <a:rPr lang="en">
                          <a:latin typeface="Lato"/>
                          <a:ea typeface="Lato"/>
                          <a:cs typeface="Lato"/>
                          <a:sym typeface="Lato"/>
                        </a:rPr>
                        <a:t>3x times,</a:t>
                      </a:r>
                      <a:endParaRPr>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slowly</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Lato"/>
                          <a:ea typeface="Lato"/>
                          <a:cs typeface="Lato"/>
                          <a:sym typeface="Lato"/>
                        </a:rPr>
                        <a:t>30s</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ctr">
                        <a:spcBef>
                          <a:spcPts val="0"/>
                        </a:spcBef>
                        <a:spcAft>
                          <a:spcPts val="0"/>
                        </a:spcAft>
                        <a:buNone/>
                      </a:pPr>
                      <a:r>
                        <a:t/>
                      </a:r>
                      <a:endParaRPr>
                        <a:latin typeface="Lato"/>
                        <a:ea typeface="Lato"/>
                        <a:cs typeface="Lato"/>
                        <a:sym typeface="Lato"/>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t/>
                      </a:r>
                      <a:endParaRPr>
                        <a:latin typeface="Lato"/>
                        <a:ea typeface="Lato"/>
                        <a:cs typeface="Lato"/>
                        <a:sym typeface="Lato"/>
                      </a:endParaRPr>
                    </a:p>
                  </a:txBody>
                  <a:tcPr marT="91425" marB="91425" marR="91425" marL="91425" anchor="ctr">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solidFill>
                            <a:srgbClr val="D9D9D9"/>
                          </a:solidFill>
                          <a:latin typeface="Lato"/>
                          <a:ea typeface="Lato"/>
                          <a:cs typeface="Lato"/>
                          <a:sym typeface="Lato"/>
                        </a:rPr>
                        <a:t>portia</a:t>
                      </a:r>
                      <a:endParaRPr>
                        <a:solidFill>
                          <a:srgbClr val="D9D9D9"/>
                        </a:solidFill>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D9D9D9"/>
                          </a:solidFill>
                          <a:latin typeface="Lato"/>
                          <a:ea typeface="Lato"/>
                          <a:cs typeface="Lato"/>
                          <a:sym typeface="Lato"/>
                        </a:rPr>
                        <a:t>portia</a:t>
                      </a:r>
                      <a:endParaRPr>
                        <a:solidFill>
                          <a:srgbClr val="D9D9D9"/>
                        </a:solidFill>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solidFill>
                            <a:srgbClr val="D9D9D9"/>
                          </a:solidFill>
                          <a:latin typeface="Lato"/>
                          <a:ea typeface="Lato"/>
                          <a:cs typeface="Lato"/>
                          <a:sym typeface="Lato"/>
                        </a:rPr>
                        <a:t>portia</a:t>
                      </a:r>
                      <a:endParaRPr>
                        <a:solidFill>
                          <a:srgbClr val="D9D9D9"/>
                        </a:solidFill>
                        <a:latin typeface="Lato"/>
                        <a:ea typeface="Lato"/>
                        <a:cs typeface="Lato"/>
                        <a:sym typeface="Lato"/>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solidFill>
                            <a:srgbClr val="D9D9D9"/>
                          </a:solidFill>
                          <a:latin typeface="Lato"/>
                          <a:ea typeface="Lato"/>
                          <a:cs typeface="Lato"/>
                          <a:sym typeface="Lato"/>
                        </a:rPr>
                        <a:t>thom</a:t>
                      </a:r>
                      <a:endParaRPr>
                        <a:solidFill>
                          <a:srgbClr val="D9D9D9"/>
                        </a:solidFill>
                        <a:latin typeface="Lato"/>
                        <a:ea typeface="Lato"/>
                        <a:cs typeface="Lato"/>
                        <a:sym typeface="Lato"/>
                      </a:endParaRPr>
                    </a:p>
                  </a:txBody>
                  <a:tcPr marT="91425" marB="91425" marR="91425" marL="91425" anchor="ctr">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pic>
        <p:nvPicPr>
          <p:cNvPr id="181" name="Google Shape;181;p38"/>
          <p:cNvPicPr preferRelativeResize="0"/>
          <p:nvPr/>
        </p:nvPicPr>
        <p:blipFill>
          <a:blip r:embed="rId10">
            <a:alphaModFix/>
          </a:blip>
          <a:stretch>
            <a:fillRect/>
          </a:stretch>
        </p:blipFill>
        <p:spPr>
          <a:xfrm>
            <a:off x="4096325" y="1854612"/>
            <a:ext cx="951375" cy="951375"/>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A="46000" stPos="0" sy="-100000" ky="0"/>
          </a:effectLst>
        </p:spPr>
      </p:pic>
      <p:pic>
        <p:nvPicPr>
          <p:cNvPr id="182" name="Google Shape;182;p38"/>
          <p:cNvPicPr preferRelativeResize="0"/>
          <p:nvPr/>
        </p:nvPicPr>
        <p:blipFill>
          <a:blip r:embed="rId11">
            <a:alphaModFix/>
          </a:blip>
          <a:stretch>
            <a:fillRect/>
          </a:stretch>
        </p:blipFill>
        <p:spPr>
          <a:xfrm>
            <a:off x="2633975" y="1854588"/>
            <a:ext cx="951375" cy="951375"/>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A="46000" stPos="0" sy="-100000" ky="0"/>
          </a:effectLst>
        </p:spPr>
      </p:pic>
      <p:pic>
        <p:nvPicPr>
          <p:cNvPr id="183" name="Google Shape;183;p38"/>
          <p:cNvPicPr preferRelativeResize="0"/>
          <p:nvPr/>
        </p:nvPicPr>
        <p:blipFill>
          <a:blip r:embed="rId12">
            <a:alphaModFix/>
          </a:blip>
          <a:stretch>
            <a:fillRect/>
          </a:stretch>
        </p:blipFill>
        <p:spPr>
          <a:xfrm>
            <a:off x="5558668" y="1931064"/>
            <a:ext cx="1070075" cy="798450"/>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A="46000" stPos="0" sy="-100000" ky="0"/>
          </a:effectLst>
        </p:spPr>
      </p:pic>
      <p:pic>
        <p:nvPicPr>
          <p:cNvPr id="184" name="Google Shape;184;p38"/>
          <p:cNvPicPr preferRelativeResize="0"/>
          <p:nvPr/>
        </p:nvPicPr>
        <p:blipFill>
          <a:blip r:embed="rId13">
            <a:alphaModFix/>
          </a:blip>
          <a:stretch>
            <a:fillRect/>
          </a:stretch>
        </p:blipFill>
        <p:spPr>
          <a:xfrm>
            <a:off x="7092036" y="2046650"/>
            <a:ext cx="1070075" cy="682872"/>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A="34000" stPos="0" sy="-100000" ky="0"/>
          </a:effectLst>
        </p:spPr>
      </p:pic>
      <p:grpSp>
        <p:nvGrpSpPr>
          <p:cNvPr id="185" name="Google Shape;185;p38"/>
          <p:cNvGrpSpPr/>
          <p:nvPr/>
        </p:nvGrpSpPr>
        <p:grpSpPr>
          <a:xfrm>
            <a:off x="2855038" y="3855342"/>
            <a:ext cx="4969097" cy="451760"/>
            <a:chOff x="2178088" y="3395442"/>
            <a:chExt cx="4969097" cy="451760"/>
          </a:xfrm>
        </p:grpSpPr>
        <p:pic>
          <p:nvPicPr>
            <p:cNvPr id="186" name="Google Shape;186;p38" title="Standing Short Bowl x1 (15s).mp3">
              <a:hlinkClick r:id="rId14"/>
            </p:cNvPr>
            <p:cNvPicPr preferRelativeResize="0"/>
            <p:nvPr/>
          </p:nvPicPr>
          <p:blipFill>
            <a:blip r:embed="rId15">
              <a:alphaModFix/>
            </a:blip>
            <a:stretch>
              <a:fillRect/>
            </a:stretch>
          </p:blipFill>
          <p:spPr>
            <a:xfrm>
              <a:off x="6695425" y="3395442"/>
              <a:ext cx="451760" cy="451760"/>
            </a:xfrm>
            <a:prstGeom prst="rect">
              <a:avLst/>
            </a:prstGeom>
            <a:noFill/>
            <a:ln>
              <a:noFill/>
            </a:ln>
          </p:spPr>
        </p:pic>
        <p:pic>
          <p:nvPicPr>
            <p:cNvPr id="187" name="Google Shape;187;p38" title="Large Bowl x1 (15s).mp3">
              <a:hlinkClick r:id="rId16"/>
            </p:cNvPr>
            <p:cNvPicPr preferRelativeResize="0"/>
            <p:nvPr/>
          </p:nvPicPr>
          <p:blipFill>
            <a:blip r:embed="rId15">
              <a:alphaModFix/>
            </a:blip>
            <a:stretch>
              <a:fillRect/>
            </a:stretch>
          </p:blipFill>
          <p:spPr>
            <a:xfrm>
              <a:off x="5189663" y="3395442"/>
              <a:ext cx="451760" cy="451760"/>
            </a:xfrm>
            <a:prstGeom prst="rect">
              <a:avLst/>
            </a:prstGeom>
            <a:noFill/>
            <a:ln>
              <a:noFill/>
            </a:ln>
          </p:spPr>
        </p:pic>
        <p:pic>
          <p:nvPicPr>
            <p:cNvPr id="188" name="Google Shape;188;p38" title="Mid Crystal Bowl x1 (15s).mp3">
              <a:hlinkClick r:id="rId17"/>
            </p:cNvPr>
            <p:cNvPicPr preferRelativeResize="0"/>
            <p:nvPr/>
          </p:nvPicPr>
          <p:blipFill>
            <a:blip r:embed="rId15">
              <a:alphaModFix/>
            </a:blip>
            <a:stretch>
              <a:fillRect/>
            </a:stretch>
          </p:blipFill>
          <p:spPr>
            <a:xfrm>
              <a:off x="3683875" y="3395442"/>
              <a:ext cx="451760" cy="451760"/>
            </a:xfrm>
            <a:prstGeom prst="rect">
              <a:avLst/>
            </a:prstGeom>
            <a:noFill/>
            <a:ln>
              <a:noFill/>
            </a:ln>
          </p:spPr>
        </p:pic>
        <p:pic>
          <p:nvPicPr>
            <p:cNvPr id="189" name="Google Shape;189;p38" title="Small Bowl x1 (15s).mp3">
              <a:hlinkClick r:id="rId18"/>
            </p:cNvPr>
            <p:cNvPicPr preferRelativeResize="0"/>
            <p:nvPr/>
          </p:nvPicPr>
          <p:blipFill>
            <a:blip r:embed="rId15">
              <a:alphaModFix/>
            </a:blip>
            <a:stretch>
              <a:fillRect/>
            </a:stretch>
          </p:blipFill>
          <p:spPr>
            <a:xfrm>
              <a:off x="2178088" y="3395442"/>
              <a:ext cx="451760" cy="451760"/>
            </a:xfrm>
            <a:prstGeom prst="rect">
              <a:avLst/>
            </a:prstGeom>
            <a:noFill/>
            <a:ln>
              <a:noFill/>
            </a:ln>
          </p:spPr>
        </p:pic>
      </p:grpSp>
      <p:grpSp>
        <p:nvGrpSpPr>
          <p:cNvPr id="190" name="Google Shape;190;p38"/>
          <p:cNvGrpSpPr/>
          <p:nvPr/>
        </p:nvGrpSpPr>
        <p:grpSpPr>
          <a:xfrm>
            <a:off x="2855047" y="4464911"/>
            <a:ext cx="4969097" cy="451760"/>
            <a:chOff x="2178097" y="4005011"/>
            <a:chExt cx="4969097" cy="451760"/>
          </a:xfrm>
        </p:grpSpPr>
        <p:pic>
          <p:nvPicPr>
            <p:cNvPr id="191" name="Google Shape;191;p38" title="Standing Short Bowl x3 (3s 3s 9s = 15s).mp3">
              <a:hlinkClick r:id="rId19"/>
            </p:cNvPr>
            <p:cNvPicPr preferRelativeResize="0"/>
            <p:nvPr/>
          </p:nvPicPr>
          <p:blipFill>
            <a:blip r:embed="rId15">
              <a:alphaModFix/>
            </a:blip>
            <a:stretch>
              <a:fillRect/>
            </a:stretch>
          </p:blipFill>
          <p:spPr>
            <a:xfrm>
              <a:off x="6695435" y="4005011"/>
              <a:ext cx="451760" cy="451760"/>
            </a:xfrm>
            <a:prstGeom prst="rect">
              <a:avLst/>
            </a:prstGeom>
            <a:noFill/>
            <a:ln>
              <a:noFill/>
            </a:ln>
          </p:spPr>
        </p:pic>
        <p:pic>
          <p:nvPicPr>
            <p:cNvPr id="192" name="Google Shape;192;p38" title="Large Bowl x3 (3s 3s).mp3">
              <a:hlinkClick r:id="rId20"/>
            </p:cNvPr>
            <p:cNvPicPr preferRelativeResize="0"/>
            <p:nvPr/>
          </p:nvPicPr>
          <p:blipFill>
            <a:blip r:embed="rId15">
              <a:alphaModFix/>
            </a:blip>
            <a:stretch>
              <a:fillRect/>
            </a:stretch>
          </p:blipFill>
          <p:spPr>
            <a:xfrm>
              <a:off x="5189672" y="4005011"/>
              <a:ext cx="451760" cy="451760"/>
            </a:xfrm>
            <a:prstGeom prst="rect">
              <a:avLst/>
            </a:prstGeom>
            <a:noFill/>
            <a:ln>
              <a:noFill/>
            </a:ln>
          </p:spPr>
        </p:pic>
        <p:pic>
          <p:nvPicPr>
            <p:cNvPr id="193" name="Google Shape;193;p38" title="Mid Crystal Bowl x3 (3s 3s 9s = 15s).mp3">
              <a:hlinkClick r:id="rId21"/>
            </p:cNvPr>
            <p:cNvPicPr preferRelativeResize="0"/>
            <p:nvPr/>
          </p:nvPicPr>
          <p:blipFill>
            <a:blip r:embed="rId15">
              <a:alphaModFix/>
            </a:blip>
            <a:stretch>
              <a:fillRect/>
            </a:stretch>
          </p:blipFill>
          <p:spPr>
            <a:xfrm>
              <a:off x="3683885" y="4005011"/>
              <a:ext cx="451760" cy="451760"/>
            </a:xfrm>
            <a:prstGeom prst="rect">
              <a:avLst/>
            </a:prstGeom>
            <a:noFill/>
            <a:ln>
              <a:noFill/>
            </a:ln>
          </p:spPr>
        </p:pic>
        <p:pic>
          <p:nvPicPr>
            <p:cNvPr id="194" name="Google Shape;194;p38" title="Small Bowl x3 (3s 3s 9s = 15s).mp3">
              <a:hlinkClick r:id="rId22"/>
            </p:cNvPr>
            <p:cNvPicPr preferRelativeResize="0"/>
            <p:nvPr/>
          </p:nvPicPr>
          <p:blipFill>
            <a:blip r:embed="rId15">
              <a:alphaModFix/>
            </a:blip>
            <a:stretch>
              <a:fillRect/>
            </a:stretch>
          </p:blipFill>
          <p:spPr>
            <a:xfrm>
              <a:off x="2178097" y="4005011"/>
              <a:ext cx="451760" cy="451760"/>
            </a:xfrm>
            <a:prstGeom prst="rect">
              <a:avLst/>
            </a:prstGeom>
            <a:noFill/>
            <a:ln>
              <a:noFill/>
            </a:ln>
          </p:spPr>
        </p:pic>
      </p:grpSp>
      <p:pic>
        <p:nvPicPr>
          <p:cNvPr id="195" name="Google Shape;195;p38" title="Standing Short Bowl x3 (5s 5s 7s = 20s) Extended.mp3">
            <a:hlinkClick r:id="rId23"/>
          </p:cNvPr>
          <p:cNvPicPr preferRelativeResize="0"/>
          <p:nvPr/>
        </p:nvPicPr>
        <p:blipFill>
          <a:blip r:embed="rId15">
            <a:alphaModFix/>
          </a:blip>
          <a:stretch>
            <a:fillRect/>
          </a:stretch>
        </p:blipFill>
        <p:spPr>
          <a:xfrm>
            <a:off x="7372382" y="5074467"/>
            <a:ext cx="451760" cy="451760"/>
          </a:xfrm>
          <a:prstGeom prst="rect">
            <a:avLst/>
          </a:prstGeom>
          <a:noFill/>
          <a:ln>
            <a:noFill/>
          </a:ln>
        </p:spPr>
      </p:pic>
      <p:pic>
        <p:nvPicPr>
          <p:cNvPr id="196" name="Google Shape;196;p38" title="Large Bowl x3 (5s 5s) Extended.mp3">
            <a:hlinkClick r:id="rId24"/>
          </p:cNvPr>
          <p:cNvPicPr preferRelativeResize="0"/>
          <p:nvPr/>
        </p:nvPicPr>
        <p:blipFill>
          <a:blip r:embed="rId15">
            <a:alphaModFix/>
          </a:blip>
          <a:stretch>
            <a:fillRect/>
          </a:stretch>
        </p:blipFill>
        <p:spPr>
          <a:xfrm>
            <a:off x="5868607" y="5074467"/>
            <a:ext cx="451760" cy="451760"/>
          </a:xfrm>
          <a:prstGeom prst="rect">
            <a:avLst/>
          </a:prstGeom>
          <a:noFill/>
          <a:ln>
            <a:noFill/>
          </a:ln>
        </p:spPr>
      </p:pic>
      <p:pic>
        <p:nvPicPr>
          <p:cNvPr id="197" name="Google Shape;197;p38" title="Mid Crystal Bowl x3 (5s 5s 20s = 30s) Extended.mp3">
            <a:hlinkClick r:id="rId25"/>
          </p:cNvPr>
          <p:cNvPicPr preferRelativeResize="0"/>
          <p:nvPr/>
        </p:nvPicPr>
        <p:blipFill>
          <a:blip r:embed="rId15">
            <a:alphaModFix/>
          </a:blip>
          <a:stretch>
            <a:fillRect/>
          </a:stretch>
        </p:blipFill>
        <p:spPr>
          <a:xfrm>
            <a:off x="4361820" y="5074467"/>
            <a:ext cx="451760" cy="451760"/>
          </a:xfrm>
          <a:prstGeom prst="rect">
            <a:avLst/>
          </a:prstGeom>
          <a:noFill/>
          <a:ln>
            <a:noFill/>
          </a:ln>
        </p:spPr>
      </p:pic>
      <p:pic>
        <p:nvPicPr>
          <p:cNvPr id="198" name="Google Shape;198;p38" title="Small Bowl x3 (6s 6s 18s = 30s) Extended.mp3">
            <a:hlinkClick r:id="rId26"/>
          </p:cNvPr>
          <p:cNvPicPr preferRelativeResize="0"/>
          <p:nvPr/>
        </p:nvPicPr>
        <p:blipFill>
          <a:blip r:embed="rId15">
            <a:alphaModFix/>
          </a:blip>
          <a:stretch>
            <a:fillRect/>
          </a:stretch>
        </p:blipFill>
        <p:spPr>
          <a:xfrm>
            <a:off x="2855045" y="5074467"/>
            <a:ext cx="451760" cy="451760"/>
          </a:xfrm>
          <a:prstGeom prst="rect">
            <a:avLst/>
          </a:prstGeom>
          <a:noFill/>
          <a:ln>
            <a:noFill/>
          </a:ln>
        </p:spPr>
      </p:pic>
      <p:sp>
        <p:nvSpPr>
          <p:cNvPr id="199" name="Google Shape;199;p38"/>
          <p:cNvSpPr txBox="1"/>
          <p:nvPr/>
        </p:nvSpPr>
        <p:spPr>
          <a:xfrm rot="-5400000">
            <a:off x="7383200" y="3543514"/>
            <a:ext cx="26451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595959"/>
                </a:solidFill>
                <a:latin typeface="Lato"/>
                <a:ea typeface="Lato"/>
                <a:cs typeface="Lato"/>
                <a:sym typeface="Lato"/>
              </a:rPr>
              <a:t>Offered by friends from the West Coast Wind Down meeting</a:t>
            </a:r>
            <a:endParaRPr sz="1300">
              <a:solidFill>
                <a:srgbClr val="595959"/>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39"/>
          <p:cNvPicPr preferRelativeResize="0"/>
          <p:nvPr/>
        </p:nvPicPr>
        <p:blipFill>
          <a:blip r:embed="rId3">
            <a:alphaModFix amt="40000"/>
          </a:blip>
          <a:stretch>
            <a:fillRect/>
          </a:stretch>
        </p:blipFill>
        <p:spPr>
          <a:xfrm>
            <a:off x="8533150" y="5542375"/>
            <a:ext cx="610850" cy="1244644"/>
          </a:xfrm>
          <a:prstGeom prst="rect">
            <a:avLst/>
          </a:prstGeom>
          <a:noFill/>
          <a:ln>
            <a:noFill/>
          </a:ln>
        </p:spPr>
      </p:pic>
      <p:pic>
        <p:nvPicPr>
          <p:cNvPr id="205" name="Google Shape;205;p39"/>
          <p:cNvPicPr preferRelativeResize="0"/>
          <p:nvPr/>
        </p:nvPicPr>
        <p:blipFill>
          <a:blip r:embed="rId4">
            <a:alphaModFix amt="40000"/>
          </a:blip>
          <a:stretch>
            <a:fillRect/>
          </a:stretch>
        </p:blipFill>
        <p:spPr>
          <a:xfrm>
            <a:off x="0" y="0"/>
            <a:ext cx="451335" cy="469800"/>
          </a:xfrm>
          <a:prstGeom prst="rect">
            <a:avLst/>
          </a:prstGeom>
          <a:noFill/>
          <a:ln>
            <a:noFill/>
          </a:ln>
        </p:spPr>
      </p:pic>
      <p:sp>
        <p:nvSpPr>
          <p:cNvPr id="206" name="Google Shape;206;p39"/>
          <p:cNvSpPr txBox="1"/>
          <p:nvPr/>
        </p:nvSpPr>
        <p:spPr>
          <a:xfrm>
            <a:off x="3701800" y="6292850"/>
            <a:ext cx="5087100" cy="461700"/>
          </a:xfrm>
          <a:prstGeom prst="rect">
            <a:avLst/>
          </a:prstGeom>
          <a:noFill/>
          <a:ln>
            <a:noFill/>
          </a:ln>
        </p:spPr>
        <p:txBody>
          <a:bodyPr anchorCtr="0" anchor="t" bIns="91425" lIns="91425" spcFirstLastPara="1" rIns="91425" wrap="square" tIns="91425">
            <a:spAutoFit/>
          </a:bodyPr>
          <a:lstStyle/>
          <a:p>
            <a:pPr indent="0" lvl="0" marL="0" marR="381388" rtl="0" algn="r">
              <a:spcBef>
                <a:spcPts val="0"/>
              </a:spcBef>
              <a:spcAft>
                <a:spcPts val="0"/>
              </a:spcAft>
              <a:buNone/>
            </a:pPr>
            <a:r>
              <a:rPr i="1" lang="en" sz="1500">
                <a:solidFill>
                  <a:srgbClr val="999999"/>
                </a:solidFill>
                <a:latin typeface="Lora"/>
                <a:ea typeface="Lora"/>
                <a:cs typeface="Lora"/>
                <a:sym typeface="Lora"/>
              </a:rPr>
              <a:t>(share this: </a:t>
            </a:r>
            <a:r>
              <a:rPr i="1" lang="en" sz="1500" u="sng">
                <a:solidFill>
                  <a:schemeClr val="hlink"/>
                </a:solidFill>
                <a:latin typeface="Lora"/>
                <a:ea typeface="Lora"/>
                <a:cs typeface="Lora"/>
                <a:sym typeface="Lora"/>
                <a:hlinkClick r:id="rId5"/>
              </a:rPr>
              <a:t>http://</a:t>
            </a:r>
            <a:r>
              <a:rPr b="1" i="1" lang="en" sz="1800" u="sng">
                <a:solidFill>
                  <a:schemeClr val="hlink"/>
                </a:solidFill>
                <a:latin typeface="Lora"/>
                <a:ea typeface="Lora"/>
                <a:cs typeface="Lora"/>
                <a:sym typeface="Lora"/>
                <a:hlinkClick r:id="rId6"/>
              </a:rPr>
              <a:t>bells</a:t>
            </a:r>
            <a:r>
              <a:rPr b="1" i="1" lang="en" sz="1500" u="sng">
                <a:solidFill>
                  <a:schemeClr val="hlink"/>
                </a:solidFill>
                <a:latin typeface="Lora"/>
                <a:ea typeface="Lora"/>
                <a:cs typeface="Lora"/>
                <a:sym typeface="Lora"/>
                <a:hlinkClick r:id="rId7"/>
              </a:rPr>
              <a:t>.</a:t>
            </a:r>
            <a:r>
              <a:rPr i="1" lang="en" sz="1500" u="sng">
                <a:solidFill>
                  <a:schemeClr val="hlink"/>
                </a:solidFill>
                <a:latin typeface="Lora"/>
                <a:ea typeface="Lora"/>
                <a:cs typeface="Lora"/>
                <a:sym typeface="Lora"/>
                <a:hlinkClick r:id="rId8"/>
              </a:rPr>
              <a:t>rd.rocks</a:t>
            </a:r>
            <a:r>
              <a:rPr i="1" lang="en" sz="1500">
                <a:solidFill>
                  <a:srgbClr val="B7B7B7"/>
                </a:solidFill>
                <a:latin typeface="Lora"/>
                <a:ea typeface="Lora"/>
                <a:cs typeface="Lora"/>
                <a:sym typeface="Lora"/>
              </a:rPr>
              <a:t> )</a:t>
            </a:r>
            <a:endParaRPr>
              <a:solidFill>
                <a:srgbClr val="B7B7B7"/>
              </a:solidFill>
            </a:endParaRPr>
          </a:p>
        </p:txBody>
      </p:sp>
      <p:sp>
        <p:nvSpPr>
          <p:cNvPr id="207" name="Google Shape;207;p39"/>
          <p:cNvSpPr txBox="1"/>
          <p:nvPr>
            <p:ph idx="4294967295" type="ctrTitle"/>
          </p:nvPr>
        </p:nvSpPr>
        <p:spPr>
          <a:xfrm>
            <a:off x="1367000" y="222850"/>
            <a:ext cx="6388200" cy="1101000"/>
          </a:xfrm>
          <a:prstGeom prst="rect">
            <a:avLst/>
          </a:prstGeom>
          <a:noFill/>
          <a:ln>
            <a:noFill/>
          </a:ln>
        </p:spPr>
        <p:txBody>
          <a:bodyPr anchorCtr="0" anchor="b" bIns="34275" lIns="68575" spcFirstLastPara="1" rIns="68575" wrap="square" tIns="34275">
            <a:noAutofit/>
          </a:bodyPr>
          <a:lstStyle/>
          <a:p>
            <a:pPr indent="0" lvl="0" marL="0" rtl="0" algn="ctr">
              <a:spcBef>
                <a:spcPts val="0"/>
              </a:spcBef>
              <a:spcAft>
                <a:spcPts val="0"/>
              </a:spcAft>
              <a:buClr>
                <a:schemeClr val="accent1"/>
              </a:buClr>
              <a:buSzPts val="4100"/>
              <a:buFont typeface="Calibri"/>
              <a:buNone/>
            </a:pPr>
            <a:r>
              <a:rPr i="1" lang="en" sz="3600">
                <a:solidFill>
                  <a:srgbClr val="90C226"/>
                </a:solidFill>
                <a:latin typeface="Lora"/>
                <a:ea typeface="Lora"/>
                <a:cs typeface="Lora"/>
                <a:sym typeface="Lora"/>
              </a:rPr>
              <a:t>Meditation Bells</a:t>
            </a:r>
            <a:endParaRPr i="1" sz="3600">
              <a:solidFill>
                <a:srgbClr val="90C226"/>
              </a:solidFill>
              <a:latin typeface="Lora"/>
              <a:ea typeface="Lora"/>
              <a:cs typeface="Lora"/>
              <a:sym typeface="Lora"/>
            </a:endParaRPr>
          </a:p>
          <a:p>
            <a:pPr indent="0" lvl="0" marL="0" rtl="0" algn="ctr">
              <a:spcBef>
                <a:spcPts val="0"/>
              </a:spcBef>
              <a:spcAft>
                <a:spcPts val="0"/>
              </a:spcAft>
              <a:buClr>
                <a:schemeClr val="accent1"/>
              </a:buClr>
              <a:buSzPts val="4100"/>
              <a:buFont typeface="Calibri"/>
              <a:buNone/>
            </a:pPr>
            <a:r>
              <a:rPr i="1" lang="en" sz="3600">
                <a:solidFill>
                  <a:srgbClr val="90C226"/>
                </a:solidFill>
                <a:latin typeface="Lora"/>
                <a:ea typeface="Lora"/>
                <a:cs typeface="Lora"/>
                <a:sym typeface="Lora"/>
              </a:rPr>
              <a:t>for Zoom Meetings</a:t>
            </a:r>
            <a:endParaRPr i="1" sz="1000">
              <a:solidFill>
                <a:srgbClr val="B7B7B7"/>
              </a:solidFill>
              <a:latin typeface="Lora"/>
              <a:ea typeface="Lora"/>
              <a:cs typeface="Lora"/>
              <a:sym typeface="Lora"/>
            </a:endParaRPr>
          </a:p>
        </p:txBody>
      </p:sp>
      <p:pic>
        <p:nvPicPr>
          <p:cNvPr id="208" name="Google Shape;208;p39"/>
          <p:cNvPicPr preferRelativeResize="0"/>
          <p:nvPr/>
        </p:nvPicPr>
        <p:blipFill>
          <a:blip r:embed="rId9">
            <a:alphaModFix/>
          </a:blip>
          <a:stretch>
            <a:fillRect/>
          </a:stretch>
        </p:blipFill>
        <p:spPr>
          <a:xfrm>
            <a:off x="33675" y="76225"/>
            <a:ext cx="1138149" cy="1100959"/>
          </a:xfrm>
          <a:prstGeom prst="rect">
            <a:avLst/>
          </a:prstGeom>
          <a:noFill/>
          <a:ln>
            <a:noFill/>
          </a:ln>
          <a:effectLst>
            <a:reflection blurRad="0" dir="5400000" dist="38100" endA="0" endPos="30000" fadeDir="5400012" kx="0" rotWithShape="0" algn="bl" stPos="0" sy="-100000" ky="0"/>
          </a:effectLst>
        </p:spPr>
      </p:pic>
      <p:pic>
        <p:nvPicPr>
          <p:cNvPr id="209" name="Google Shape;209;p39"/>
          <p:cNvPicPr preferRelativeResize="0"/>
          <p:nvPr/>
        </p:nvPicPr>
        <p:blipFill>
          <a:blip r:embed="rId9">
            <a:alphaModFix/>
          </a:blip>
          <a:stretch>
            <a:fillRect/>
          </a:stretch>
        </p:blipFill>
        <p:spPr>
          <a:xfrm>
            <a:off x="7950375" y="76213"/>
            <a:ext cx="1138149" cy="1100959"/>
          </a:xfrm>
          <a:prstGeom prst="rect">
            <a:avLst/>
          </a:prstGeom>
          <a:noFill/>
          <a:ln>
            <a:noFill/>
          </a:ln>
          <a:effectLst>
            <a:reflection blurRad="0" dir="5400000" dist="38100" endA="0" endPos="30000" fadeDir="5400012" kx="0" rotWithShape="0" algn="bl" stPos="0" sy="-100000" ky="0"/>
          </a:effectLst>
        </p:spPr>
      </p:pic>
      <p:graphicFrame>
        <p:nvGraphicFramePr>
          <p:cNvPr id="210" name="Google Shape;210;p39"/>
          <p:cNvGraphicFramePr/>
          <p:nvPr/>
        </p:nvGraphicFramePr>
        <p:xfrm>
          <a:off x="430550" y="1687286"/>
          <a:ext cx="3000000" cy="3000000"/>
        </p:xfrm>
        <a:graphic>
          <a:graphicData uri="http://schemas.openxmlformats.org/drawingml/2006/table">
            <a:tbl>
              <a:tblPr>
                <a:noFill/>
                <a:tableStyleId>{F450F672-ACF4-432C-B9E1-F6D5DC9D85CE}</a:tableStyleId>
              </a:tblPr>
              <a:tblGrid>
                <a:gridCol w="1245750"/>
                <a:gridCol w="654200"/>
                <a:gridCol w="1505775"/>
                <a:gridCol w="1505775"/>
                <a:gridCol w="1505775"/>
                <a:gridCol w="1505775"/>
              </a:tblGrid>
              <a:tr h="822950">
                <a:tc gridSpan="2">
                  <a:txBody>
                    <a:bodyPr/>
                    <a:lstStyle/>
                    <a:p>
                      <a:pPr indent="0" lvl="0" marL="0" rtl="0" algn="ctr">
                        <a:spcBef>
                          <a:spcPts val="0"/>
                        </a:spcBef>
                        <a:spcAft>
                          <a:spcPts val="0"/>
                        </a:spcAft>
                        <a:buNone/>
                      </a:pPr>
                      <a:r>
                        <a:t/>
                      </a:r>
                      <a:endParaRPr>
                        <a:solidFill>
                          <a:srgbClr val="000000"/>
                        </a:solidFill>
                      </a:endParaRPr>
                    </a:p>
                    <a:p>
                      <a:pPr indent="0" lvl="0" marL="0" rtl="0" algn="ctr">
                        <a:spcBef>
                          <a:spcPts val="0"/>
                        </a:spcBef>
                        <a:spcAft>
                          <a:spcPts val="0"/>
                        </a:spcAft>
                        <a:buNone/>
                      </a:pPr>
                      <a:r>
                        <a:t/>
                      </a:r>
                      <a:endParaRPr>
                        <a:solidFill>
                          <a:srgbClr val="000000"/>
                        </a:solidFill>
                      </a:endParaRPr>
                    </a:p>
                    <a:p>
                      <a:pPr indent="0" lvl="0" marL="0" rtl="0" algn="ctr">
                        <a:spcBef>
                          <a:spcPts val="0"/>
                        </a:spcBef>
                        <a:spcAft>
                          <a:spcPts val="0"/>
                        </a:spcAft>
                        <a:buNone/>
                      </a:pPr>
                      <a:r>
                        <a:t/>
                      </a:r>
                      <a:endParaRPr>
                        <a:solidFill>
                          <a:srgbClr val="000000"/>
                        </a:solidFill>
                      </a:endParaRPr>
                    </a:p>
                    <a:p>
                      <a:pPr indent="0" lvl="0" marL="0" rtl="0" algn="ctr">
                        <a:spcBef>
                          <a:spcPts val="0"/>
                        </a:spcBef>
                        <a:spcAft>
                          <a:spcPts val="0"/>
                        </a:spcAft>
                        <a:buNone/>
                      </a:pPr>
                      <a:r>
                        <a:t/>
                      </a:r>
                      <a:endParaRPr>
                        <a:solidFill>
                          <a:srgbClr val="000000"/>
                        </a:solidFill>
                      </a:endParaRPr>
                    </a:p>
                    <a:p>
                      <a:pPr indent="0" lvl="0" marL="0" rtl="0" algn="ctr">
                        <a:spcBef>
                          <a:spcPts val="0"/>
                        </a:spcBef>
                        <a:spcAft>
                          <a:spcPts val="0"/>
                        </a:spcAft>
                        <a:buNone/>
                      </a:pPr>
                      <a:r>
                        <a:t/>
                      </a:r>
                      <a:endParaRPr>
                        <a:solidFill>
                          <a:srgbClr val="000000"/>
                        </a:solidFill>
                      </a:endParaRPr>
                    </a:p>
                  </a:txBody>
                  <a:tcPr marT="91425" marB="91425" marR="91425" marL="91425" anchor="ctr">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a:txBody>
                    <a:bodyPr/>
                    <a:lstStyle/>
                    <a:p>
                      <a:pPr indent="0" lvl="0" marL="0" rtl="0" algn="ctr">
                        <a:spcBef>
                          <a:spcPts val="0"/>
                        </a:spcBef>
                        <a:spcAft>
                          <a:spcPts val="0"/>
                        </a:spcAft>
                        <a:buNone/>
                      </a:pPr>
                      <a:r>
                        <a:t/>
                      </a:r>
                      <a:endParaRPr>
                        <a:solidFill>
                          <a:srgbClr val="000000"/>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rgbClr val="000000"/>
                        </a:solidFill>
                      </a:endParaRPr>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rgbClr val="000000"/>
                        </a:solidFill>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a:p>
                  </a:txBody>
                  <a:tcPr marT="91425" marB="91425" marR="91425" marL="91425" anchor="ctr">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22950">
                <a:tc gridSpan="2">
                  <a:txBody>
                    <a:bodyPr/>
                    <a:lstStyle/>
                    <a:p>
                      <a:pPr indent="0" lvl="0" marL="0" rtl="0" algn="ctr">
                        <a:spcBef>
                          <a:spcPts val="0"/>
                        </a:spcBef>
                        <a:spcAft>
                          <a:spcPts val="0"/>
                        </a:spcAft>
                        <a:buNone/>
                      </a:pPr>
                      <a:r>
                        <a:rPr lang="en">
                          <a:solidFill>
                            <a:srgbClr val="000000"/>
                          </a:solidFill>
                          <a:latin typeface="Lato"/>
                          <a:ea typeface="Lato"/>
                          <a:cs typeface="Lato"/>
                          <a:sym typeface="Lato"/>
                        </a:rPr>
                        <a:t>Remember to </a:t>
                      </a:r>
                      <a:r>
                        <a:rPr i="1" lang="en">
                          <a:solidFill>
                            <a:srgbClr val="000000"/>
                          </a:solidFill>
                          <a:latin typeface="Lato"/>
                          <a:ea typeface="Lato"/>
                          <a:cs typeface="Lato"/>
                          <a:sym typeface="Lato"/>
                        </a:rPr>
                        <a:t>Share Sound</a:t>
                      </a:r>
                      <a:r>
                        <a:rPr lang="en">
                          <a:solidFill>
                            <a:srgbClr val="000000"/>
                          </a:solidFill>
                          <a:latin typeface="Lato"/>
                          <a:ea typeface="Lato"/>
                          <a:cs typeface="Lato"/>
                          <a:sym typeface="Lato"/>
                        </a:rPr>
                        <a:t> before clicking.</a:t>
                      </a:r>
                      <a:endParaRPr>
                        <a:latin typeface="Lato"/>
                        <a:ea typeface="Lato"/>
                        <a:cs typeface="Lato"/>
                        <a:sym typeface="Lato"/>
                      </a:endParaRPr>
                    </a:p>
                  </a:txBody>
                  <a:tcPr marT="91425" marB="91425" marR="91425" marL="91425" anchor="ctr">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a:txBody>
                    <a:bodyPr/>
                    <a:lstStyle/>
                    <a:p>
                      <a:pPr indent="0" lvl="0" marL="0" rtl="0" algn="ctr">
                        <a:spcBef>
                          <a:spcPts val="0"/>
                        </a:spcBef>
                        <a:spcAft>
                          <a:spcPts val="0"/>
                        </a:spcAft>
                        <a:buNone/>
                      </a:pPr>
                      <a:r>
                        <a:rPr lang="en">
                          <a:solidFill>
                            <a:srgbClr val="000000"/>
                          </a:solidFill>
                          <a:latin typeface="Lato"/>
                          <a:ea typeface="Lato"/>
                          <a:cs typeface="Lato"/>
                          <a:sym typeface="Lato"/>
                        </a:rPr>
                        <a:t>High</a:t>
                      </a:r>
                      <a:endParaRPr>
                        <a:solidFill>
                          <a:srgbClr val="000000"/>
                        </a:solidFill>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a:t>
                      </a:r>
                      <a:r>
                        <a:rPr lang="en">
                          <a:solidFill>
                            <a:srgbClr val="000000"/>
                          </a:solidFill>
                          <a:latin typeface="Lato"/>
                          <a:ea typeface="Lato"/>
                          <a:cs typeface="Lato"/>
                          <a:sym typeface="Lato"/>
                        </a:rPr>
                        <a:t>Small)</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000000"/>
                          </a:solidFill>
                          <a:latin typeface="Lato"/>
                          <a:ea typeface="Lato"/>
                          <a:cs typeface="Lato"/>
                          <a:sym typeface="Lato"/>
                        </a:rPr>
                        <a:t>M</a:t>
                      </a:r>
                      <a:r>
                        <a:rPr lang="en">
                          <a:latin typeface="Lato"/>
                          <a:ea typeface="Lato"/>
                          <a:cs typeface="Lato"/>
                          <a:sym typeface="Lato"/>
                        </a:rPr>
                        <a:t>iddle</a:t>
                      </a:r>
                      <a:r>
                        <a:rPr lang="en">
                          <a:solidFill>
                            <a:srgbClr val="000000"/>
                          </a:solidFill>
                          <a:latin typeface="Lato"/>
                          <a:ea typeface="Lato"/>
                          <a:cs typeface="Lato"/>
                          <a:sym typeface="Lato"/>
                        </a:rPr>
                        <a:t> </a:t>
                      </a:r>
                      <a:endParaRPr>
                        <a:solidFill>
                          <a:srgbClr val="000000"/>
                        </a:solidFill>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a:t>
                      </a:r>
                      <a:r>
                        <a:rPr lang="en">
                          <a:solidFill>
                            <a:srgbClr val="000000"/>
                          </a:solidFill>
                          <a:latin typeface="Lato"/>
                          <a:ea typeface="Lato"/>
                          <a:cs typeface="Lato"/>
                          <a:sym typeface="Lato"/>
                        </a:rPr>
                        <a:t>Crystal)</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000000"/>
                          </a:solidFill>
                          <a:latin typeface="Lato"/>
                          <a:ea typeface="Lato"/>
                          <a:cs typeface="Lato"/>
                          <a:sym typeface="Lato"/>
                        </a:rPr>
                        <a:t>Low</a:t>
                      </a:r>
                      <a:endParaRPr>
                        <a:solidFill>
                          <a:srgbClr val="000000"/>
                        </a:solidFill>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a:t>
                      </a:r>
                      <a:r>
                        <a:rPr lang="en">
                          <a:solidFill>
                            <a:srgbClr val="000000"/>
                          </a:solidFill>
                          <a:latin typeface="Lato"/>
                          <a:ea typeface="Lato"/>
                          <a:cs typeface="Lato"/>
                          <a:sym typeface="Lato"/>
                        </a:rPr>
                        <a:t>Large)</a:t>
                      </a:r>
                      <a:endParaRPr>
                        <a:solidFill>
                          <a:srgbClr val="000000"/>
                        </a:solidFill>
                        <a:latin typeface="Lato"/>
                        <a:ea typeface="Lato"/>
                        <a:cs typeface="Lato"/>
                        <a:sym typeface="Lato"/>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Lato"/>
                          <a:ea typeface="Lato"/>
                          <a:cs typeface="Lato"/>
                          <a:sym typeface="Lato"/>
                        </a:rPr>
                        <a:t>Deepest</a:t>
                      </a:r>
                      <a:endParaRPr>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a:t>
                      </a:r>
                      <a:r>
                        <a:rPr lang="en">
                          <a:latin typeface="Lato"/>
                          <a:ea typeface="Lato"/>
                          <a:cs typeface="Lato"/>
                          <a:sym typeface="Lato"/>
                        </a:rPr>
                        <a:t>Standing Bowl)</a:t>
                      </a:r>
                      <a:endParaRPr>
                        <a:latin typeface="Lato"/>
                        <a:ea typeface="Lato"/>
                        <a:cs typeface="Lato"/>
                        <a:sym typeface="Lato"/>
                      </a:endParaRPr>
                    </a:p>
                  </a:txBody>
                  <a:tcPr marT="91425" marB="91425" marR="91425" marL="91425" anchor="ctr">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a:latin typeface="Lato"/>
                          <a:ea typeface="Lato"/>
                          <a:cs typeface="Lato"/>
                          <a:sym typeface="Lato"/>
                        </a:rPr>
                        <a:t>Hit the bowl:</a:t>
                      </a:r>
                      <a:endParaRPr>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1x time</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Lato"/>
                          <a:ea typeface="Lato"/>
                          <a:cs typeface="Lato"/>
                          <a:sym typeface="Lato"/>
                        </a:rPr>
                        <a:t>15s</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r>
              <a:tr h="609575">
                <a:tc>
                  <a:txBody>
                    <a:bodyPr/>
                    <a:lstStyle/>
                    <a:p>
                      <a:pPr indent="0" lvl="0" marL="0" rtl="0" algn="ctr">
                        <a:spcBef>
                          <a:spcPts val="0"/>
                        </a:spcBef>
                        <a:spcAft>
                          <a:spcPts val="0"/>
                        </a:spcAft>
                        <a:buNone/>
                      </a:pPr>
                      <a:r>
                        <a:rPr lang="en">
                          <a:latin typeface="Lato"/>
                          <a:ea typeface="Lato"/>
                          <a:cs typeface="Lato"/>
                          <a:sym typeface="Lato"/>
                        </a:rPr>
                        <a:t>3x times, normal speed</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Lato"/>
                          <a:ea typeface="Lato"/>
                          <a:cs typeface="Lato"/>
                          <a:sym typeface="Lato"/>
                        </a:rPr>
                        <a:t>15s</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Clr>
                          <a:srgbClr val="000000"/>
                        </a:buClr>
                        <a:buSzPts val="1100"/>
                        <a:buFont typeface="Arial"/>
                        <a:buNone/>
                      </a:pPr>
                      <a:r>
                        <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r>
              <a:tr h="609575">
                <a:tc>
                  <a:txBody>
                    <a:bodyPr/>
                    <a:lstStyle/>
                    <a:p>
                      <a:pPr indent="0" lvl="0" marL="0" rtl="0" algn="ctr">
                        <a:spcBef>
                          <a:spcPts val="0"/>
                        </a:spcBef>
                        <a:spcAft>
                          <a:spcPts val="0"/>
                        </a:spcAft>
                        <a:buNone/>
                      </a:pPr>
                      <a:r>
                        <a:rPr lang="en">
                          <a:latin typeface="Lato"/>
                          <a:ea typeface="Lato"/>
                          <a:cs typeface="Lato"/>
                          <a:sym typeface="Lato"/>
                        </a:rPr>
                        <a:t>3x times,</a:t>
                      </a:r>
                      <a:endParaRPr>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slowly</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Lato"/>
                          <a:ea typeface="Lato"/>
                          <a:cs typeface="Lato"/>
                          <a:sym typeface="Lato"/>
                        </a:rPr>
                        <a:t>30s</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r>
              <a:tr h="381000">
                <a:tc>
                  <a:txBody>
                    <a:bodyPr/>
                    <a:lstStyle/>
                    <a:p>
                      <a:pPr indent="0" lvl="0" marL="0" rtl="0" algn="ctr">
                        <a:spcBef>
                          <a:spcPts val="0"/>
                        </a:spcBef>
                        <a:spcAft>
                          <a:spcPts val="0"/>
                        </a:spcAft>
                        <a:buNone/>
                      </a:pPr>
                      <a:r>
                        <a:t/>
                      </a:r>
                      <a:endParaRPr>
                        <a:latin typeface="Lato"/>
                        <a:ea typeface="Lato"/>
                        <a:cs typeface="Lato"/>
                        <a:sym typeface="Lato"/>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t/>
                      </a:r>
                      <a:endParaRPr>
                        <a:latin typeface="Lato"/>
                        <a:ea typeface="Lato"/>
                        <a:cs typeface="Lato"/>
                        <a:sym typeface="Lato"/>
                      </a:endParaRPr>
                    </a:p>
                  </a:txBody>
                  <a:tcPr marT="91425" marB="91425" marR="91425" marL="91425" anchor="ctr">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solidFill>
                            <a:srgbClr val="D9D9D9"/>
                          </a:solidFill>
                          <a:latin typeface="Lato"/>
                          <a:ea typeface="Lato"/>
                          <a:cs typeface="Lato"/>
                          <a:sym typeface="Lato"/>
                        </a:rPr>
                        <a:t>portia</a:t>
                      </a:r>
                      <a:endParaRPr>
                        <a:solidFill>
                          <a:srgbClr val="D9D9D9"/>
                        </a:solidFill>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D9D9D9"/>
                          </a:solidFill>
                          <a:latin typeface="Lato"/>
                          <a:ea typeface="Lato"/>
                          <a:cs typeface="Lato"/>
                          <a:sym typeface="Lato"/>
                        </a:rPr>
                        <a:t>portia</a:t>
                      </a:r>
                      <a:endParaRPr>
                        <a:solidFill>
                          <a:srgbClr val="D9D9D9"/>
                        </a:solidFill>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solidFill>
                            <a:srgbClr val="D9D9D9"/>
                          </a:solidFill>
                          <a:latin typeface="Lato"/>
                          <a:ea typeface="Lato"/>
                          <a:cs typeface="Lato"/>
                          <a:sym typeface="Lato"/>
                        </a:rPr>
                        <a:t>portia</a:t>
                      </a:r>
                      <a:endParaRPr>
                        <a:solidFill>
                          <a:srgbClr val="D9D9D9"/>
                        </a:solidFill>
                        <a:latin typeface="Lato"/>
                        <a:ea typeface="Lato"/>
                        <a:cs typeface="Lato"/>
                        <a:sym typeface="Lato"/>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solidFill>
                            <a:srgbClr val="D9D9D9"/>
                          </a:solidFill>
                          <a:latin typeface="Lato"/>
                          <a:ea typeface="Lato"/>
                          <a:cs typeface="Lato"/>
                          <a:sym typeface="Lato"/>
                        </a:rPr>
                        <a:t>thom</a:t>
                      </a:r>
                      <a:endParaRPr>
                        <a:solidFill>
                          <a:srgbClr val="D9D9D9"/>
                        </a:solidFill>
                        <a:latin typeface="Lato"/>
                        <a:ea typeface="Lato"/>
                        <a:cs typeface="Lato"/>
                        <a:sym typeface="Lato"/>
                      </a:endParaRPr>
                    </a:p>
                  </a:txBody>
                  <a:tcPr marT="91425" marB="91425" marR="91425" marL="91425" anchor="ctr">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pic>
        <p:nvPicPr>
          <p:cNvPr id="211" name="Google Shape;211;p39"/>
          <p:cNvPicPr preferRelativeResize="0"/>
          <p:nvPr/>
        </p:nvPicPr>
        <p:blipFill>
          <a:blip r:embed="rId10">
            <a:alphaModFix/>
          </a:blip>
          <a:stretch>
            <a:fillRect/>
          </a:stretch>
        </p:blipFill>
        <p:spPr>
          <a:xfrm>
            <a:off x="4018738" y="1740947"/>
            <a:ext cx="1138150" cy="1138150"/>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A="46000" stPos="0" sy="-100000" ky="0"/>
          </a:effectLst>
        </p:spPr>
      </p:pic>
      <p:pic>
        <p:nvPicPr>
          <p:cNvPr id="212" name="Google Shape;212;p39"/>
          <p:cNvPicPr preferRelativeResize="0"/>
          <p:nvPr/>
        </p:nvPicPr>
        <p:blipFill>
          <a:blip r:embed="rId11">
            <a:alphaModFix/>
          </a:blip>
          <a:stretch>
            <a:fillRect/>
          </a:stretch>
        </p:blipFill>
        <p:spPr>
          <a:xfrm>
            <a:off x="2495325" y="1721428"/>
            <a:ext cx="1177925" cy="1177925"/>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A="46000" stPos="0" sy="-100000" ky="0"/>
          </a:effectLst>
        </p:spPr>
      </p:pic>
      <p:pic>
        <p:nvPicPr>
          <p:cNvPr id="213" name="Google Shape;213;p39"/>
          <p:cNvPicPr preferRelativeResize="0"/>
          <p:nvPr/>
        </p:nvPicPr>
        <p:blipFill>
          <a:blip r:embed="rId12">
            <a:alphaModFix/>
          </a:blip>
          <a:stretch>
            <a:fillRect/>
          </a:stretch>
        </p:blipFill>
        <p:spPr>
          <a:xfrm>
            <a:off x="5407740" y="1818438"/>
            <a:ext cx="1371950" cy="1023698"/>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A="46000" stPos="0" sy="-100000" ky="0"/>
          </a:effectLst>
        </p:spPr>
      </p:pic>
      <p:pic>
        <p:nvPicPr>
          <p:cNvPr id="214" name="Google Shape;214;p39"/>
          <p:cNvPicPr preferRelativeResize="0"/>
          <p:nvPr/>
        </p:nvPicPr>
        <p:blipFill>
          <a:blip r:embed="rId13">
            <a:alphaModFix/>
          </a:blip>
          <a:stretch>
            <a:fillRect/>
          </a:stretch>
        </p:blipFill>
        <p:spPr>
          <a:xfrm>
            <a:off x="6910500" y="1892529"/>
            <a:ext cx="1371950" cy="875518"/>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A="34000" stPos="0" sy="-100000" ky="0"/>
          </a:effectLst>
        </p:spPr>
      </p:pic>
      <p:sp>
        <p:nvSpPr>
          <p:cNvPr id="215" name="Google Shape;215;p39"/>
          <p:cNvSpPr txBox="1"/>
          <p:nvPr/>
        </p:nvSpPr>
        <p:spPr>
          <a:xfrm rot="-5400000">
            <a:off x="7383200" y="3543514"/>
            <a:ext cx="26451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595959"/>
                </a:solidFill>
                <a:latin typeface="Lato"/>
                <a:ea typeface="Lato"/>
                <a:cs typeface="Lato"/>
                <a:sym typeface="Lato"/>
              </a:rPr>
              <a:t>Offered by friends from the West Coast Wind Down meeting</a:t>
            </a:r>
            <a:endParaRPr sz="1300">
              <a:solidFill>
                <a:srgbClr val="595959"/>
              </a:solidFill>
              <a:latin typeface="Lato"/>
              <a:ea typeface="Lato"/>
              <a:cs typeface="Lato"/>
              <a:sym typeface="Lato"/>
            </a:endParaRPr>
          </a:p>
        </p:txBody>
      </p:sp>
      <p:pic>
        <p:nvPicPr>
          <p:cNvPr id="216" name="Google Shape;216;p39" title="Small Bowl x1 15s">
            <a:hlinkClick r:id="rId14"/>
          </p:cNvPr>
          <p:cNvPicPr preferRelativeResize="0"/>
          <p:nvPr/>
        </p:nvPicPr>
        <p:blipFill>
          <a:blip r:embed="rId15">
            <a:alphaModFix/>
          </a:blip>
          <a:stretch>
            <a:fillRect/>
          </a:stretch>
        </p:blipFill>
        <p:spPr>
          <a:xfrm>
            <a:off x="2542455" y="3762225"/>
            <a:ext cx="1083642" cy="609550"/>
          </a:xfrm>
          <a:prstGeom prst="rect">
            <a:avLst/>
          </a:prstGeom>
          <a:noFill/>
          <a:ln>
            <a:noFill/>
          </a:ln>
        </p:spPr>
      </p:pic>
      <p:pic>
        <p:nvPicPr>
          <p:cNvPr id="217" name="Google Shape;217;p39" title="Small Bowl x3 3s 3s 9s = 15s">
            <a:hlinkClick r:id="rId16"/>
          </p:cNvPr>
          <p:cNvPicPr preferRelativeResize="0"/>
          <p:nvPr/>
        </p:nvPicPr>
        <p:blipFill>
          <a:blip r:embed="rId15">
            <a:alphaModFix/>
          </a:blip>
          <a:stretch>
            <a:fillRect/>
          </a:stretch>
        </p:blipFill>
        <p:spPr>
          <a:xfrm>
            <a:off x="2542471" y="4371775"/>
            <a:ext cx="1083625" cy="609547"/>
          </a:xfrm>
          <a:prstGeom prst="rect">
            <a:avLst/>
          </a:prstGeom>
          <a:noFill/>
          <a:ln>
            <a:noFill/>
          </a:ln>
        </p:spPr>
      </p:pic>
      <p:pic>
        <p:nvPicPr>
          <p:cNvPr id="218" name="Google Shape;218;p39" title="Small Bowl x3 6s 6s 18s = 30s Extended">
            <a:hlinkClick r:id="rId17"/>
          </p:cNvPr>
          <p:cNvPicPr preferRelativeResize="0"/>
          <p:nvPr/>
        </p:nvPicPr>
        <p:blipFill>
          <a:blip r:embed="rId18">
            <a:alphaModFix/>
          </a:blip>
          <a:stretch>
            <a:fillRect/>
          </a:stretch>
        </p:blipFill>
        <p:spPr>
          <a:xfrm>
            <a:off x="2542446" y="4981375"/>
            <a:ext cx="1083651" cy="609550"/>
          </a:xfrm>
          <a:prstGeom prst="rect">
            <a:avLst/>
          </a:prstGeom>
          <a:noFill/>
          <a:ln>
            <a:noFill/>
          </a:ln>
        </p:spPr>
      </p:pic>
      <p:pic>
        <p:nvPicPr>
          <p:cNvPr id="219" name="Google Shape;219;p39" title="Mid Crystal Bowl x3 3s 3s 9s = 15s">
            <a:hlinkClick r:id="rId19"/>
          </p:cNvPr>
          <p:cNvPicPr preferRelativeResize="0"/>
          <p:nvPr/>
        </p:nvPicPr>
        <p:blipFill>
          <a:blip r:embed="rId20">
            <a:alphaModFix/>
          </a:blip>
          <a:stretch>
            <a:fillRect/>
          </a:stretch>
        </p:blipFill>
        <p:spPr>
          <a:xfrm>
            <a:off x="4043749" y="4369388"/>
            <a:ext cx="1088136" cy="614323"/>
          </a:xfrm>
          <a:prstGeom prst="rect">
            <a:avLst/>
          </a:prstGeom>
          <a:noFill/>
          <a:ln>
            <a:noFill/>
          </a:ln>
        </p:spPr>
      </p:pic>
      <p:pic>
        <p:nvPicPr>
          <p:cNvPr id="220" name="Google Shape;220;p39" title="Mid Crystal Bowl x3 5s 5s 20s = 30s Extended">
            <a:hlinkClick r:id="rId21"/>
          </p:cNvPr>
          <p:cNvPicPr preferRelativeResize="0"/>
          <p:nvPr/>
        </p:nvPicPr>
        <p:blipFill>
          <a:blip r:embed="rId20">
            <a:alphaModFix/>
          </a:blip>
          <a:stretch>
            <a:fillRect/>
          </a:stretch>
        </p:blipFill>
        <p:spPr>
          <a:xfrm>
            <a:off x="4043749" y="4978988"/>
            <a:ext cx="1088136" cy="614323"/>
          </a:xfrm>
          <a:prstGeom prst="rect">
            <a:avLst/>
          </a:prstGeom>
          <a:noFill/>
          <a:ln>
            <a:noFill/>
          </a:ln>
        </p:spPr>
      </p:pic>
      <p:pic>
        <p:nvPicPr>
          <p:cNvPr id="221" name="Google Shape;221;p39" title="Large Bowl x3 5s 5s Extended">
            <a:hlinkClick r:id="rId22"/>
          </p:cNvPr>
          <p:cNvPicPr preferRelativeResize="0"/>
          <p:nvPr/>
        </p:nvPicPr>
        <p:blipFill>
          <a:blip r:embed="rId18">
            <a:alphaModFix/>
          </a:blip>
          <a:stretch>
            <a:fillRect/>
          </a:stretch>
        </p:blipFill>
        <p:spPr>
          <a:xfrm>
            <a:off x="5549511" y="4978988"/>
            <a:ext cx="1088136" cy="614323"/>
          </a:xfrm>
          <a:prstGeom prst="rect">
            <a:avLst/>
          </a:prstGeom>
          <a:noFill/>
          <a:ln>
            <a:noFill/>
          </a:ln>
        </p:spPr>
      </p:pic>
      <p:pic>
        <p:nvPicPr>
          <p:cNvPr id="222" name="Google Shape;222;p39" title="Large Bowl x1 15s">
            <a:hlinkClick r:id="rId23"/>
          </p:cNvPr>
          <p:cNvPicPr preferRelativeResize="0"/>
          <p:nvPr/>
        </p:nvPicPr>
        <p:blipFill>
          <a:blip r:embed="rId15">
            <a:alphaModFix/>
          </a:blip>
          <a:stretch>
            <a:fillRect/>
          </a:stretch>
        </p:blipFill>
        <p:spPr>
          <a:xfrm>
            <a:off x="5549524" y="4369888"/>
            <a:ext cx="1088136" cy="613313"/>
          </a:xfrm>
          <a:prstGeom prst="rect">
            <a:avLst/>
          </a:prstGeom>
          <a:noFill/>
          <a:ln>
            <a:noFill/>
          </a:ln>
        </p:spPr>
      </p:pic>
      <p:pic>
        <p:nvPicPr>
          <p:cNvPr id="223" name="Google Shape;223;p39" title="Standing Short Bowl x1 15s">
            <a:hlinkClick r:id="rId24"/>
          </p:cNvPr>
          <p:cNvPicPr preferRelativeResize="0"/>
          <p:nvPr/>
        </p:nvPicPr>
        <p:blipFill>
          <a:blip r:embed="rId15">
            <a:alphaModFix/>
          </a:blip>
          <a:stretch>
            <a:fillRect/>
          </a:stretch>
        </p:blipFill>
        <p:spPr>
          <a:xfrm>
            <a:off x="7055299" y="3760063"/>
            <a:ext cx="1088136" cy="614323"/>
          </a:xfrm>
          <a:prstGeom prst="rect">
            <a:avLst/>
          </a:prstGeom>
          <a:noFill/>
          <a:ln>
            <a:noFill/>
          </a:ln>
        </p:spPr>
      </p:pic>
      <p:pic>
        <p:nvPicPr>
          <p:cNvPr id="224" name="Google Shape;224;p39" title="Standing Short Bowl x3 3s 3s 9s = 15s">
            <a:hlinkClick r:id="rId25"/>
          </p:cNvPr>
          <p:cNvPicPr preferRelativeResize="0"/>
          <p:nvPr/>
        </p:nvPicPr>
        <p:blipFill>
          <a:blip r:embed="rId15">
            <a:alphaModFix/>
          </a:blip>
          <a:stretch>
            <a:fillRect/>
          </a:stretch>
        </p:blipFill>
        <p:spPr>
          <a:xfrm>
            <a:off x="7055299" y="4369613"/>
            <a:ext cx="1088136" cy="614323"/>
          </a:xfrm>
          <a:prstGeom prst="rect">
            <a:avLst/>
          </a:prstGeom>
          <a:noFill/>
          <a:ln>
            <a:noFill/>
          </a:ln>
        </p:spPr>
      </p:pic>
      <p:pic>
        <p:nvPicPr>
          <p:cNvPr id="225" name="Google Shape;225;p39" title="Standing Short Bowl x3 5s 5s 7s = 20s Extended">
            <a:hlinkClick r:id="rId26"/>
          </p:cNvPr>
          <p:cNvPicPr preferRelativeResize="0"/>
          <p:nvPr/>
        </p:nvPicPr>
        <p:blipFill>
          <a:blip r:embed="rId20">
            <a:alphaModFix/>
          </a:blip>
          <a:stretch>
            <a:fillRect/>
          </a:stretch>
        </p:blipFill>
        <p:spPr>
          <a:xfrm>
            <a:off x="7055299" y="4979713"/>
            <a:ext cx="1088136" cy="613313"/>
          </a:xfrm>
          <a:prstGeom prst="rect">
            <a:avLst/>
          </a:prstGeom>
          <a:noFill/>
          <a:ln>
            <a:noFill/>
          </a:ln>
        </p:spPr>
      </p:pic>
      <p:pic>
        <p:nvPicPr>
          <p:cNvPr id="226" name="Google Shape;226;p39" title="Mid Crystal Bowl x1 15s">
            <a:hlinkClick r:id="rId27"/>
          </p:cNvPr>
          <p:cNvPicPr preferRelativeResize="0"/>
          <p:nvPr/>
        </p:nvPicPr>
        <p:blipFill>
          <a:blip r:embed="rId15">
            <a:alphaModFix/>
          </a:blip>
          <a:stretch>
            <a:fillRect/>
          </a:stretch>
        </p:blipFill>
        <p:spPr>
          <a:xfrm>
            <a:off x="4043750" y="3762225"/>
            <a:ext cx="1086058" cy="612648"/>
          </a:xfrm>
          <a:prstGeom prst="rect">
            <a:avLst/>
          </a:prstGeom>
          <a:noFill/>
          <a:ln>
            <a:noFill/>
          </a:ln>
        </p:spPr>
      </p:pic>
      <p:pic>
        <p:nvPicPr>
          <p:cNvPr id="227" name="Google Shape;227;p39" title="Large Bowl x1 15s">
            <a:hlinkClick r:id="rId28"/>
          </p:cNvPr>
          <p:cNvPicPr preferRelativeResize="0"/>
          <p:nvPr/>
        </p:nvPicPr>
        <p:blipFill>
          <a:blip r:embed="rId15">
            <a:alphaModFix/>
          </a:blip>
          <a:stretch>
            <a:fillRect/>
          </a:stretch>
        </p:blipFill>
        <p:spPr>
          <a:xfrm>
            <a:off x="5548488" y="3760338"/>
            <a:ext cx="1088136" cy="6133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40"/>
          <p:cNvPicPr preferRelativeResize="0"/>
          <p:nvPr/>
        </p:nvPicPr>
        <p:blipFill>
          <a:blip r:embed="rId3">
            <a:alphaModFix amt="40000"/>
          </a:blip>
          <a:stretch>
            <a:fillRect/>
          </a:stretch>
        </p:blipFill>
        <p:spPr>
          <a:xfrm>
            <a:off x="8533150" y="5482766"/>
            <a:ext cx="610850" cy="1244644"/>
          </a:xfrm>
          <a:prstGeom prst="rect">
            <a:avLst/>
          </a:prstGeom>
          <a:noFill/>
          <a:ln>
            <a:noFill/>
          </a:ln>
        </p:spPr>
      </p:pic>
      <p:pic>
        <p:nvPicPr>
          <p:cNvPr id="233" name="Google Shape;233;p40"/>
          <p:cNvPicPr preferRelativeResize="0"/>
          <p:nvPr/>
        </p:nvPicPr>
        <p:blipFill>
          <a:blip r:embed="rId4">
            <a:alphaModFix amt="40000"/>
          </a:blip>
          <a:stretch>
            <a:fillRect/>
          </a:stretch>
        </p:blipFill>
        <p:spPr>
          <a:xfrm>
            <a:off x="0" y="0"/>
            <a:ext cx="451335" cy="469800"/>
          </a:xfrm>
          <a:prstGeom prst="rect">
            <a:avLst/>
          </a:prstGeom>
          <a:noFill/>
          <a:ln>
            <a:noFill/>
          </a:ln>
        </p:spPr>
      </p:pic>
      <p:sp>
        <p:nvSpPr>
          <p:cNvPr id="234" name="Google Shape;234;p40"/>
          <p:cNvSpPr txBox="1"/>
          <p:nvPr>
            <p:ph idx="4294967295" type="ctrTitle"/>
          </p:nvPr>
        </p:nvSpPr>
        <p:spPr>
          <a:xfrm>
            <a:off x="1372200" y="268225"/>
            <a:ext cx="6388200" cy="699000"/>
          </a:xfrm>
          <a:prstGeom prst="rect">
            <a:avLst/>
          </a:prstGeom>
          <a:noFill/>
          <a:ln>
            <a:noFill/>
          </a:ln>
        </p:spPr>
        <p:txBody>
          <a:bodyPr anchorCtr="0" anchor="b" bIns="34275" lIns="68575" spcFirstLastPara="1" rIns="68575" wrap="square" tIns="34275">
            <a:noAutofit/>
          </a:bodyPr>
          <a:lstStyle/>
          <a:p>
            <a:pPr indent="0" lvl="0" marL="0" rtl="0" algn="ctr">
              <a:spcBef>
                <a:spcPts val="0"/>
              </a:spcBef>
              <a:spcAft>
                <a:spcPts val="0"/>
              </a:spcAft>
              <a:buClr>
                <a:schemeClr val="accent1"/>
              </a:buClr>
              <a:buSzPts val="4100"/>
              <a:buFont typeface="Calibri"/>
              <a:buNone/>
            </a:pPr>
            <a:r>
              <a:rPr i="1" lang="en" sz="3500">
                <a:solidFill>
                  <a:srgbClr val="90C226"/>
                </a:solidFill>
                <a:latin typeface="Lora"/>
                <a:ea typeface="Lora"/>
                <a:cs typeface="Lora"/>
                <a:sym typeface="Lora"/>
              </a:rPr>
              <a:t>Inquiry</a:t>
            </a:r>
            <a:r>
              <a:rPr i="1" lang="en" sz="3500">
                <a:solidFill>
                  <a:srgbClr val="90C226"/>
                </a:solidFill>
                <a:latin typeface="Lora"/>
                <a:ea typeface="Lora"/>
                <a:cs typeface="Lora"/>
                <a:sym typeface="Lora"/>
              </a:rPr>
              <a:t> Sharing Guidelines</a:t>
            </a:r>
            <a:r>
              <a:rPr i="1" lang="en" sz="4000">
                <a:solidFill>
                  <a:srgbClr val="90C226"/>
                </a:solidFill>
                <a:latin typeface="Lora"/>
                <a:ea typeface="Lora"/>
                <a:cs typeface="Lora"/>
                <a:sym typeface="Lora"/>
              </a:rPr>
              <a:t> </a:t>
            </a:r>
            <a:endParaRPr i="1" sz="900">
              <a:solidFill>
                <a:srgbClr val="B7B7B7"/>
              </a:solidFill>
              <a:latin typeface="Lora"/>
              <a:ea typeface="Lora"/>
              <a:cs typeface="Lora"/>
              <a:sym typeface="Lora"/>
            </a:endParaRPr>
          </a:p>
        </p:txBody>
      </p:sp>
      <p:sp>
        <p:nvSpPr>
          <p:cNvPr id="235" name="Google Shape;235;p40"/>
          <p:cNvSpPr txBox="1"/>
          <p:nvPr/>
        </p:nvSpPr>
        <p:spPr>
          <a:xfrm>
            <a:off x="1732849" y="6216650"/>
            <a:ext cx="7056000" cy="461700"/>
          </a:xfrm>
          <a:prstGeom prst="rect">
            <a:avLst/>
          </a:prstGeom>
          <a:noFill/>
          <a:ln>
            <a:noFill/>
          </a:ln>
        </p:spPr>
        <p:txBody>
          <a:bodyPr anchorCtr="0" anchor="t" bIns="91425" lIns="91425" spcFirstLastPara="1" rIns="91425" wrap="square" tIns="91425">
            <a:spAutoFit/>
          </a:bodyPr>
          <a:lstStyle/>
          <a:p>
            <a:pPr indent="0" lvl="0" marL="0" marR="381388" rtl="0" algn="r">
              <a:spcBef>
                <a:spcPts val="0"/>
              </a:spcBef>
              <a:spcAft>
                <a:spcPts val="0"/>
              </a:spcAft>
              <a:buNone/>
            </a:pPr>
            <a:r>
              <a:rPr lang="en" sz="1500">
                <a:solidFill>
                  <a:srgbClr val="B7B7B7"/>
                </a:solidFill>
                <a:latin typeface="Lora"/>
                <a:ea typeface="Lora"/>
                <a:cs typeface="Lora"/>
                <a:sym typeface="Lora"/>
              </a:rPr>
              <a:t>(share screen: </a:t>
            </a:r>
            <a:r>
              <a:rPr lang="en" sz="1500" u="sng">
                <a:solidFill>
                  <a:srgbClr val="B7B7B7"/>
                </a:solidFill>
                <a:latin typeface="Lora"/>
                <a:ea typeface="Lora"/>
                <a:cs typeface="Lora"/>
                <a:sym typeface="Lora"/>
                <a:hlinkClick r:id="rId5">
                  <a:extLst>
                    <a:ext uri="{A12FA001-AC4F-418D-AE19-62706E023703}">
                      <ahyp:hlinkClr val="tx"/>
                    </a:ext>
                  </a:extLst>
                </a:hlinkClick>
              </a:rPr>
              <a:t>http://</a:t>
            </a:r>
            <a:r>
              <a:rPr b="1" lang="en" sz="1800" u="sng">
                <a:solidFill>
                  <a:srgbClr val="90C226"/>
                </a:solidFill>
                <a:latin typeface="Lora"/>
                <a:ea typeface="Lora"/>
                <a:cs typeface="Lora"/>
                <a:sym typeface="Lora"/>
                <a:hlinkClick r:id="rId6">
                  <a:extLst>
                    <a:ext uri="{A12FA001-AC4F-418D-AE19-62706E023703}">
                      <ahyp:hlinkClr val="tx"/>
                    </a:ext>
                  </a:extLst>
                </a:hlinkClick>
              </a:rPr>
              <a:t>safespace</a:t>
            </a:r>
            <a:r>
              <a:rPr lang="en" sz="1500" u="sng">
                <a:solidFill>
                  <a:srgbClr val="B7B7B7"/>
                </a:solidFill>
                <a:latin typeface="Lora"/>
                <a:ea typeface="Lora"/>
                <a:cs typeface="Lora"/>
                <a:sym typeface="Lora"/>
                <a:hlinkClick r:id="rId7">
                  <a:extLst>
                    <a:ext uri="{A12FA001-AC4F-418D-AE19-62706E023703}">
                      <ahyp:hlinkClr val="tx"/>
                    </a:ext>
                  </a:extLst>
                </a:hlinkClick>
              </a:rPr>
              <a:t>.rd.rocks</a:t>
            </a:r>
            <a:r>
              <a:rPr lang="en" sz="1500">
                <a:solidFill>
                  <a:srgbClr val="B7B7B7"/>
                </a:solidFill>
                <a:latin typeface="Lora"/>
                <a:ea typeface="Lora"/>
                <a:cs typeface="Lora"/>
                <a:sym typeface="Lora"/>
              </a:rPr>
              <a:t> )</a:t>
            </a:r>
            <a:endParaRPr>
              <a:solidFill>
                <a:srgbClr val="B7B7B7"/>
              </a:solidFill>
            </a:endParaRPr>
          </a:p>
        </p:txBody>
      </p:sp>
      <p:pic>
        <p:nvPicPr>
          <p:cNvPr id="236" name="Google Shape;236;p40"/>
          <p:cNvPicPr preferRelativeResize="0"/>
          <p:nvPr/>
        </p:nvPicPr>
        <p:blipFill>
          <a:blip r:embed="rId8">
            <a:alphaModFix/>
          </a:blip>
          <a:stretch>
            <a:fillRect/>
          </a:stretch>
        </p:blipFill>
        <p:spPr>
          <a:xfrm>
            <a:off x="57725" y="70025"/>
            <a:ext cx="1090049" cy="1095424"/>
          </a:xfrm>
          <a:prstGeom prst="rect">
            <a:avLst/>
          </a:prstGeom>
          <a:noFill/>
          <a:ln>
            <a:noFill/>
          </a:ln>
        </p:spPr>
      </p:pic>
      <p:pic>
        <p:nvPicPr>
          <p:cNvPr id="237" name="Google Shape;237;p40"/>
          <p:cNvPicPr preferRelativeResize="0"/>
          <p:nvPr/>
        </p:nvPicPr>
        <p:blipFill>
          <a:blip r:embed="rId8">
            <a:alphaModFix/>
          </a:blip>
          <a:stretch>
            <a:fillRect/>
          </a:stretch>
        </p:blipFill>
        <p:spPr>
          <a:xfrm>
            <a:off x="7984825" y="70012"/>
            <a:ext cx="1090049" cy="1095424"/>
          </a:xfrm>
          <a:prstGeom prst="rect">
            <a:avLst/>
          </a:prstGeom>
          <a:noFill/>
          <a:ln>
            <a:noFill/>
          </a:ln>
        </p:spPr>
      </p:pic>
      <p:sp>
        <p:nvSpPr>
          <p:cNvPr id="238" name="Google Shape;238;p40"/>
          <p:cNvSpPr txBox="1"/>
          <p:nvPr>
            <p:ph idx="1" type="body"/>
          </p:nvPr>
        </p:nvSpPr>
        <p:spPr>
          <a:xfrm>
            <a:off x="35100" y="935250"/>
            <a:ext cx="9062400" cy="49875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i="1" lang="en" sz="1300">
                <a:latin typeface="Lato"/>
                <a:ea typeface="Lato"/>
                <a:cs typeface="Lato"/>
                <a:sym typeface="Lato"/>
              </a:rPr>
              <a:t>An example </a:t>
            </a:r>
            <a:r>
              <a:rPr i="1" lang="en" sz="1300">
                <a:latin typeface="Lato"/>
                <a:ea typeface="Lato"/>
                <a:cs typeface="Lato"/>
                <a:sym typeface="Lato"/>
              </a:rPr>
              <a:t>for Peacekeeping and Supportive Healing Spaces</a:t>
            </a:r>
            <a:endParaRPr i="1" sz="1300">
              <a:latin typeface="Lato"/>
              <a:ea typeface="Lato"/>
              <a:cs typeface="Lato"/>
              <a:sym typeface="Lato"/>
            </a:endParaRPr>
          </a:p>
          <a:p>
            <a:pPr indent="0" lvl="0" marL="457200" rtl="0" algn="ctr">
              <a:spcBef>
                <a:spcPts val="0"/>
              </a:spcBef>
              <a:spcAft>
                <a:spcPts val="0"/>
              </a:spcAft>
              <a:buNone/>
            </a:pPr>
            <a:r>
              <a:t/>
            </a:r>
            <a:endParaRPr i="1" sz="1300">
              <a:latin typeface="Lato"/>
              <a:ea typeface="Lato"/>
              <a:cs typeface="Lato"/>
              <a:sym typeface="Lato"/>
            </a:endParaRPr>
          </a:p>
          <a:p>
            <a:pPr indent="-330200" lvl="0" marL="457200" rtl="0" algn="l">
              <a:spcBef>
                <a:spcPts val="0"/>
              </a:spcBef>
              <a:spcAft>
                <a:spcPts val="0"/>
              </a:spcAft>
              <a:buClr>
                <a:srgbClr val="6AA84F"/>
              </a:buClr>
              <a:buSzPts val="1600"/>
              <a:buFont typeface="Lato"/>
              <a:buAutoNum type="alphaLcPeriod"/>
            </a:pPr>
            <a:r>
              <a:rPr b="1" lang="en" sz="1600">
                <a:latin typeface="Lato"/>
                <a:ea typeface="Lato"/>
                <a:cs typeface="Lato"/>
                <a:sym typeface="Lato"/>
              </a:rPr>
              <a:t>Assume Goodwill: </a:t>
            </a:r>
            <a:r>
              <a:rPr lang="en" sz="1600">
                <a:latin typeface="Lato"/>
                <a:ea typeface="Lato"/>
                <a:cs typeface="Lato"/>
                <a:sym typeface="Lato"/>
              </a:rPr>
              <a:t>We assume that harm comes from a place of pain, fear, and confusion—</a:t>
            </a:r>
            <a:r>
              <a:rPr i="1" lang="en" sz="1600">
                <a:latin typeface="Lato"/>
                <a:ea typeface="Lato"/>
                <a:cs typeface="Lato"/>
                <a:sym typeface="Lato"/>
              </a:rPr>
              <a:t>all of us are unskillful at times.</a:t>
            </a:r>
            <a:endParaRPr i="1" sz="1600">
              <a:latin typeface="Lato"/>
              <a:ea typeface="Lato"/>
              <a:cs typeface="Lato"/>
              <a:sym typeface="Lato"/>
            </a:endParaRPr>
          </a:p>
          <a:p>
            <a:pPr indent="-330200" lvl="0" marL="457200" rtl="0" algn="l">
              <a:spcBef>
                <a:spcPts val="1000"/>
              </a:spcBef>
              <a:spcAft>
                <a:spcPts val="0"/>
              </a:spcAft>
              <a:buClr>
                <a:srgbClr val="6AA84F"/>
              </a:buClr>
              <a:buSzPts val="1600"/>
              <a:buFont typeface="Lato"/>
              <a:buAutoNum type="alphaLcPeriod"/>
            </a:pPr>
            <a:r>
              <a:rPr b="1" lang="en" sz="1600">
                <a:latin typeface="Lato"/>
                <a:ea typeface="Lato"/>
                <a:cs typeface="Lato"/>
                <a:sym typeface="Lato"/>
              </a:rPr>
              <a:t>Benevolence &amp; Confidentiality: </a:t>
            </a:r>
            <a:r>
              <a:rPr lang="en" sz="1600">
                <a:latin typeface="Lato"/>
                <a:ea typeface="Lato"/>
                <a:cs typeface="Lato"/>
                <a:sym typeface="Lato"/>
              </a:rPr>
              <a:t>We listen deeply with compassion—</a:t>
            </a:r>
            <a:r>
              <a:rPr i="1" lang="en" sz="1600">
                <a:latin typeface="Lato"/>
                <a:ea typeface="Lato"/>
                <a:cs typeface="Lato"/>
                <a:sym typeface="Lato"/>
              </a:rPr>
              <a:t>we don't judge, shame, criticize, nor gossip</a:t>
            </a:r>
            <a:r>
              <a:rPr lang="en" sz="1600">
                <a:latin typeface="Lato"/>
                <a:ea typeface="Lato"/>
                <a:cs typeface="Lato"/>
                <a:sym typeface="Lato"/>
              </a:rPr>
              <a:t>.</a:t>
            </a:r>
            <a:endParaRPr sz="1600">
              <a:latin typeface="Lato"/>
              <a:ea typeface="Lato"/>
              <a:cs typeface="Lato"/>
              <a:sym typeface="Lato"/>
            </a:endParaRPr>
          </a:p>
          <a:p>
            <a:pPr indent="-330200" lvl="0" marL="457200" rtl="0" algn="l">
              <a:spcBef>
                <a:spcPts val="1000"/>
              </a:spcBef>
              <a:spcAft>
                <a:spcPts val="0"/>
              </a:spcAft>
              <a:buClr>
                <a:srgbClr val="6AA84F"/>
              </a:buClr>
              <a:buSzPts val="1600"/>
              <a:buFont typeface="Lato"/>
              <a:buAutoNum type="alphaLcPeriod"/>
            </a:pPr>
            <a:r>
              <a:rPr b="1" lang="en" sz="1600">
                <a:latin typeface="Lato"/>
                <a:ea typeface="Lato"/>
                <a:cs typeface="Lato"/>
                <a:sym typeface="Lato"/>
              </a:rPr>
              <a:t>Connection:</a:t>
            </a:r>
            <a:r>
              <a:rPr lang="en" sz="1600">
                <a:latin typeface="Lato"/>
                <a:ea typeface="Lato"/>
                <a:cs typeface="Lato"/>
                <a:sym typeface="Lato"/>
              </a:rPr>
              <a:t> We share on our addictions and mutually support one another.</a:t>
            </a:r>
            <a:endParaRPr sz="1600">
              <a:latin typeface="Lato"/>
              <a:ea typeface="Lato"/>
              <a:cs typeface="Lato"/>
              <a:sym typeface="Lato"/>
            </a:endParaRPr>
          </a:p>
          <a:p>
            <a:pPr indent="-330200" lvl="0" marL="457200" marR="0" rtl="0" algn="l">
              <a:spcBef>
                <a:spcPts val="1000"/>
              </a:spcBef>
              <a:spcAft>
                <a:spcPts val="0"/>
              </a:spcAft>
              <a:buClr>
                <a:srgbClr val="6AA84F"/>
              </a:buClr>
              <a:buSzPts val="1600"/>
              <a:buFont typeface="Lato"/>
              <a:buAutoNum type="alphaLcPeriod"/>
            </a:pPr>
            <a:r>
              <a:rPr b="1" lang="en" sz="1600">
                <a:latin typeface="Lato"/>
                <a:ea typeface="Lato"/>
                <a:cs typeface="Lato"/>
                <a:sym typeface="Lato"/>
              </a:rPr>
              <a:t>Detachment: </a:t>
            </a:r>
            <a:r>
              <a:rPr lang="en" sz="1600">
                <a:latin typeface="Lato"/>
                <a:ea typeface="Lato"/>
                <a:cs typeface="Lato"/>
                <a:sym typeface="Lato"/>
              </a:rPr>
              <a:t>We ask for consent before offering suggestions, and "no" is OK for an answer.</a:t>
            </a:r>
            <a:endParaRPr i="1" sz="1600">
              <a:latin typeface="Lato"/>
              <a:ea typeface="Lato"/>
              <a:cs typeface="Lato"/>
              <a:sym typeface="Lato"/>
            </a:endParaRPr>
          </a:p>
          <a:p>
            <a:pPr indent="-330200" lvl="0" marL="457200" rtl="0" algn="l">
              <a:spcBef>
                <a:spcPts val="1000"/>
              </a:spcBef>
              <a:spcAft>
                <a:spcPts val="0"/>
              </a:spcAft>
              <a:buClr>
                <a:srgbClr val="6AA84F"/>
              </a:buClr>
              <a:buSzPts val="1600"/>
              <a:buFont typeface="Lato"/>
              <a:buAutoNum type="alphaLcPeriod"/>
            </a:pPr>
            <a:r>
              <a:rPr b="1" lang="en" sz="1600">
                <a:latin typeface="Lato"/>
                <a:ea typeface="Lato"/>
                <a:cs typeface="Lato"/>
                <a:sym typeface="Lato"/>
              </a:rPr>
              <a:t>Equality: </a:t>
            </a:r>
            <a:r>
              <a:rPr lang="en" sz="1600">
                <a:latin typeface="Lato"/>
                <a:ea typeface="Lato"/>
                <a:cs typeface="Lato"/>
                <a:sym typeface="Lato"/>
              </a:rPr>
              <a:t>As supportive </a:t>
            </a:r>
            <a:r>
              <a:rPr i="1" lang="en" sz="1600">
                <a:latin typeface="Lato"/>
                <a:ea typeface="Lato"/>
                <a:cs typeface="Lato"/>
                <a:sym typeface="Lato"/>
              </a:rPr>
              <a:t>equals</a:t>
            </a:r>
            <a:r>
              <a:rPr lang="en" sz="1600">
                <a:latin typeface="Lato"/>
                <a:ea typeface="Lato"/>
                <a:cs typeface="Lato"/>
                <a:sym typeface="Lato"/>
              </a:rPr>
              <a:t>, we hold space for healing &amp; validating.</a:t>
            </a:r>
            <a:endParaRPr sz="1600">
              <a:latin typeface="Lato"/>
              <a:ea typeface="Lato"/>
              <a:cs typeface="Lato"/>
              <a:sym typeface="Lato"/>
            </a:endParaRPr>
          </a:p>
          <a:p>
            <a:pPr indent="-330200" lvl="0" marL="457200" rtl="0" algn="l">
              <a:spcBef>
                <a:spcPts val="1000"/>
              </a:spcBef>
              <a:spcAft>
                <a:spcPts val="0"/>
              </a:spcAft>
              <a:buClr>
                <a:srgbClr val="6AA84F"/>
              </a:buClr>
              <a:buSzPts val="1600"/>
              <a:buFont typeface="Lato"/>
              <a:buAutoNum type="alphaLcPeriod"/>
            </a:pPr>
            <a:r>
              <a:rPr b="1" lang="en" sz="1600">
                <a:latin typeface="Lato"/>
                <a:ea typeface="Lato"/>
                <a:cs typeface="Lato"/>
                <a:sym typeface="Lato"/>
              </a:rPr>
              <a:t>Focus: </a:t>
            </a:r>
            <a:r>
              <a:rPr lang="en" sz="1600">
                <a:latin typeface="Lato"/>
                <a:ea typeface="Lato"/>
                <a:cs typeface="Lato"/>
                <a:sym typeface="Lato"/>
              </a:rPr>
              <a:t>During sharing, we avoid "you" and focus on self-responsible "I" statements.</a:t>
            </a:r>
            <a:endParaRPr sz="1600">
              <a:latin typeface="Lato"/>
              <a:ea typeface="Lato"/>
              <a:cs typeface="Lato"/>
              <a:sym typeface="Lato"/>
            </a:endParaRPr>
          </a:p>
          <a:p>
            <a:pPr indent="-330200" lvl="0" marL="457200" rtl="0" algn="l">
              <a:spcBef>
                <a:spcPts val="1000"/>
              </a:spcBef>
              <a:spcAft>
                <a:spcPts val="0"/>
              </a:spcAft>
              <a:buClr>
                <a:srgbClr val="6AA84F"/>
              </a:buClr>
              <a:buSzPts val="1600"/>
              <a:buFont typeface="Lato"/>
              <a:buAutoNum type="alphaLcPeriod"/>
            </a:pPr>
            <a:r>
              <a:rPr b="1" lang="en" sz="1600">
                <a:latin typeface="Lato"/>
                <a:ea typeface="Lato"/>
                <a:cs typeface="Lato"/>
                <a:sym typeface="Lato"/>
              </a:rPr>
              <a:t>Generosity: </a:t>
            </a:r>
            <a:r>
              <a:rPr lang="en" sz="1600">
                <a:latin typeface="Lato"/>
                <a:ea typeface="Lato"/>
                <a:cs typeface="Lato"/>
                <a:sym typeface="Lato"/>
              </a:rPr>
              <a:t>When ready, we offer our experience to be of service.</a:t>
            </a:r>
            <a:endParaRPr sz="1600">
              <a:latin typeface="Lato"/>
              <a:ea typeface="Lato"/>
              <a:cs typeface="Lato"/>
              <a:sym typeface="Lato"/>
            </a:endParaRPr>
          </a:p>
          <a:p>
            <a:pPr indent="-330200" lvl="0" marL="457200" rtl="0" algn="l">
              <a:spcBef>
                <a:spcPts val="1000"/>
              </a:spcBef>
              <a:spcAft>
                <a:spcPts val="1000"/>
              </a:spcAft>
              <a:buClr>
                <a:srgbClr val="6AA84F"/>
              </a:buClr>
              <a:buSzPts val="1600"/>
              <a:buFont typeface="Lato"/>
              <a:buAutoNum type="alphaLcPeriod"/>
            </a:pPr>
            <a:r>
              <a:rPr b="1" lang="en" sz="1600">
                <a:latin typeface="Lato"/>
                <a:ea typeface="Lato"/>
                <a:cs typeface="Lato"/>
                <a:sym typeface="Lato"/>
              </a:rPr>
              <a:t>Honoring Intimacy Boundaries</a:t>
            </a:r>
            <a:r>
              <a:rPr lang="en" sz="1600">
                <a:latin typeface="Lato"/>
                <a:ea typeface="Lato"/>
                <a:cs typeface="Lato"/>
                <a:sym typeface="Lato"/>
              </a:rPr>
              <a:t>: We honor the safety of our space by not using it to form romantic relationships.</a:t>
            </a:r>
            <a:endParaRPr b="1" sz="1600">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1"/>
          <p:cNvSpPr txBox="1"/>
          <p:nvPr/>
        </p:nvSpPr>
        <p:spPr>
          <a:xfrm>
            <a:off x="168350" y="879350"/>
            <a:ext cx="8840100" cy="5345100"/>
          </a:xfrm>
          <a:prstGeom prst="rect">
            <a:avLst/>
          </a:prstGeom>
          <a:noFill/>
          <a:ln>
            <a:noFill/>
          </a:ln>
        </p:spPr>
        <p:txBody>
          <a:bodyPr anchorCtr="0" anchor="t" bIns="34275" lIns="68575" spcFirstLastPara="1" rIns="68575" wrap="square" tIns="34275">
            <a:noAutofit/>
          </a:bodyPr>
          <a:lstStyle/>
          <a:p>
            <a:pPr indent="457200" lvl="0" marL="0" rtl="0" algn="l">
              <a:spcBef>
                <a:spcPts val="0"/>
              </a:spcBef>
              <a:spcAft>
                <a:spcPts val="0"/>
              </a:spcAft>
              <a:buClr>
                <a:schemeClr val="dk1"/>
              </a:buClr>
              <a:buSzPts val="1100"/>
              <a:buFont typeface="Arial"/>
              <a:buNone/>
            </a:pPr>
            <a:r>
              <a:rPr lang="en" sz="1500">
                <a:solidFill>
                  <a:schemeClr val="dk1"/>
                </a:solidFill>
                <a:latin typeface="Lato"/>
                <a:ea typeface="Lato"/>
                <a:cs typeface="Lato"/>
                <a:sym typeface="Lato"/>
              </a:rPr>
              <a:t>It's not a typo. </a:t>
            </a:r>
            <a:r>
              <a:rPr lang="en" sz="1500">
                <a:solidFill>
                  <a:schemeClr val="dk1"/>
                </a:solidFill>
                <a:latin typeface="Lato"/>
                <a:ea typeface="Lato"/>
                <a:cs typeface="Lato"/>
                <a:sym typeface="Lato"/>
              </a:rPr>
              <a:t>The focus of the 5 </a:t>
            </a:r>
            <a:r>
              <a:rPr b="1" lang="en" sz="1500">
                <a:solidFill>
                  <a:schemeClr val="dk1"/>
                </a:solidFill>
                <a:latin typeface="Lato"/>
                <a:ea typeface="Lato"/>
                <a:cs typeface="Lato"/>
                <a:sym typeface="Lato"/>
              </a:rPr>
              <a:t>Pre</a:t>
            </a:r>
            <a:r>
              <a:rPr lang="en" sz="1500">
                <a:solidFill>
                  <a:schemeClr val="dk1"/>
                </a:solidFill>
                <a:latin typeface="Lato"/>
                <a:ea typeface="Lato"/>
                <a:cs typeface="Lato"/>
                <a:sym typeface="Lato"/>
              </a:rPr>
              <a:t>cepts is negative: To </a:t>
            </a:r>
            <a:r>
              <a:rPr i="1" lang="en" sz="1500">
                <a:solidFill>
                  <a:schemeClr val="dk1"/>
                </a:solidFill>
                <a:latin typeface="Lato"/>
                <a:ea typeface="Lato"/>
                <a:cs typeface="Lato"/>
                <a:sym typeface="Lato"/>
              </a:rPr>
              <a:t>commit to </a:t>
            </a:r>
            <a:r>
              <a:rPr b="1" i="1" lang="en" sz="1500">
                <a:solidFill>
                  <a:schemeClr val="dk1"/>
                </a:solidFill>
                <a:latin typeface="Lato"/>
                <a:ea typeface="Lato"/>
                <a:cs typeface="Lato"/>
                <a:sym typeface="Lato"/>
              </a:rPr>
              <a:t>avoiding harmful behaviors.</a:t>
            </a:r>
            <a:r>
              <a:rPr lang="en" sz="1500">
                <a:solidFill>
                  <a:schemeClr val="dk1"/>
                </a:solidFill>
                <a:latin typeface="Lato"/>
                <a:ea typeface="Lato"/>
                <a:cs typeface="Lato"/>
                <a:sym typeface="Lato"/>
              </a:rPr>
              <a:t> However, the focus of the 5 </a:t>
            </a:r>
            <a:r>
              <a:rPr b="1" lang="en" sz="1500">
                <a:solidFill>
                  <a:schemeClr val="dk1"/>
                </a:solidFill>
                <a:latin typeface="Lato"/>
                <a:ea typeface="Lato"/>
                <a:cs typeface="Lato"/>
                <a:sym typeface="Lato"/>
              </a:rPr>
              <a:t>Pro</a:t>
            </a:r>
            <a:r>
              <a:rPr lang="en" sz="1500">
                <a:solidFill>
                  <a:schemeClr val="dk1"/>
                </a:solidFill>
                <a:latin typeface="Lato"/>
                <a:ea typeface="Lato"/>
                <a:cs typeface="Lato"/>
                <a:sym typeface="Lato"/>
              </a:rPr>
              <a:t>cepts is positive: To </a:t>
            </a:r>
            <a:r>
              <a:rPr i="1" lang="en" sz="1500">
                <a:solidFill>
                  <a:schemeClr val="dk1"/>
                </a:solidFill>
                <a:latin typeface="Lato"/>
                <a:ea typeface="Lato"/>
                <a:cs typeface="Lato"/>
                <a:sym typeface="Lato"/>
              </a:rPr>
              <a:t>commit to </a:t>
            </a:r>
            <a:r>
              <a:rPr b="1" i="1" lang="en" sz="1500">
                <a:solidFill>
                  <a:schemeClr val="dk1"/>
                </a:solidFill>
                <a:latin typeface="Lato"/>
                <a:ea typeface="Lato"/>
                <a:cs typeface="Lato"/>
                <a:sym typeface="Lato"/>
              </a:rPr>
              <a:t>striving towards a beautiful goal.</a:t>
            </a:r>
            <a:r>
              <a:rPr b="1" lang="en" sz="1500">
                <a:solidFill>
                  <a:schemeClr val="dk1"/>
                </a:solidFill>
                <a:latin typeface="Lato"/>
                <a:ea typeface="Lato"/>
                <a:cs typeface="Lato"/>
                <a:sym typeface="Lato"/>
              </a:rPr>
              <a:t> </a:t>
            </a:r>
            <a:endParaRPr sz="15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500">
              <a:solidFill>
                <a:schemeClr val="dk1"/>
              </a:solidFill>
              <a:latin typeface="Lato"/>
              <a:ea typeface="Lato"/>
              <a:cs typeface="Lato"/>
              <a:sym typeface="Lato"/>
            </a:endParaRPr>
          </a:p>
          <a:p>
            <a:pPr indent="457200" lvl="0" marL="0" rtl="0" algn="l">
              <a:spcBef>
                <a:spcPts val="0"/>
              </a:spcBef>
              <a:spcAft>
                <a:spcPts val="0"/>
              </a:spcAft>
              <a:buClr>
                <a:schemeClr val="dk1"/>
              </a:buClr>
              <a:buSzPts val="1100"/>
              <a:buFont typeface="Arial"/>
              <a:buNone/>
            </a:pPr>
            <a:r>
              <a:rPr lang="en" sz="1500">
                <a:solidFill>
                  <a:schemeClr val="dk1"/>
                </a:solidFill>
                <a:latin typeface="Lato"/>
                <a:ea typeface="Lato"/>
                <a:cs typeface="Lato"/>
                <a:sym typeface="Lato"/>
              </a:rPr>
              <a:t>This tiny shift of focus results in monumental impacts upon our recovery. For example, those of us suffering from conditioned sexual habits can entirely shift our fear-based behavior: ("I </a:t>
            </a:r>
            <a:r>
              <a:rPr b="1" lang="en" sz="1500">
                <a:solidFill>
                  <a:schemeClr val="dk1"/>
                </a:solidFill>
                <a:latin typeface="Lato"/>
                <a:ea typeface="Lato"/>
                <a:cs typeface="Lato"/>
                <a:sym typeface="Lato"/>
              </a:rPr>
              <a:t>gotta stop</a:t>
            </a:r>
            <a:r>
              <a:rPr lang="en" sz="1500">
                <a:solidFill>
                  <a:schemeClr val="dk1"/>
                </a:solidFill>
                <a:latin typeface="Lato"/>
                <a:ea typeface="Lato"/>
                <a:cs typeface="Lato"/>
                <a:sym typeface="Lato"/>
              </a:rPr>
              <a:t> my sexually compulsive habits 😞") to an admirable and positively-framed: ("Friends, I </a:t>
            </a:r>
            <a:r>
              <a:rPr b="1" lang="en" sz="1500">
                <a:solidFill>
                  <a:schemeClr val="dk1"/>
                </a:solidFill>
                <a:latin typeface="Lato"/>
                <a:ea typeface="Lato"/>
                <a:cs typeface="Lato"/>
                <a:sym typeface="Lato"/>
              </a:rPr>
              <a:t>proudly</a:t>
            </a:r>
            <a:r>
              <a:rPr lang="en" sz="1500">
                <a:solidFill>
                  <a:schemeClr val="dk1"/>
                </a:solidFill>
                <a:latin typeface="Lato"/>
                <a:ea typeface="Lato"/>
                <a:cs typeface="Lato"/>
                <a:sym typeface="Lato"/>
              </a:rPr>
              <a:t> </a:t>
            </a:r>
            <a:r>
              <a:rPr b="1" lang="en" sz="1500">
                <a:solidFill>
                  <a:schemeClr val="dk1"/>
                </a:solidFill>
                <a:latin typeface="Lato"/>
                <a:ea typeface="Lato"/>
                <a:cs typeface="Lato"/>
                <a:sym typeface="Lato"/>
              </a:rPr>
              <a:t>strive </a:t>
            </a:r>
            <a:r>
              <a:rPr lang="en" sz="1500">
                <a:solidFill>
                  <a:schemeClr val="dk1"/>
                </a:solidFill>
                <a:latin typeface="Lato"/>
                <a:ea typeface="Lato"/>
                <a:cs typeface="Lato"/>
                <a:sym typeface="Lato"/>
              </a:rPr>
              <a:t>towards a beautiful life of True Intimacy and Love 😌.") </a:t>
            </a:r>
            <a:endParaRPr sz="1500">
              <a:solidFill>
                <a:schemeClr val="dk1"/>
              </a:solidFill>
              <a:latin typeface="Lato"/>
              <a:ea typeface="Lato"/>
              <a:cs typeface="Lato"/>
              <a:sym typeface="Lato"/>
            </a:endParaRPr>
          </a:p>
          <a:p>
            <a:pPr indent="457200" lvl="0" marL="0" rtl="0" algn="l">
              <a:spcBef>
                <a:spcPts val="0"/>
              </a:spcBef>
              <a:spcAft>
                <a:spcPts val="0"/>
              </a:spcAft>
              <a:buClr>
                <a:schemeClr val="dk1"/>
              </a:buClr>
              <a:buSzPts val="1100"/>
              <a:buFont typeface="Arial"/>
              <a:buNone/>
            </a:pPr>
            <a:r>
              <a:t/>
            </a:r>
            <a:endParaRPr sz="500">
              <a:solidFill>
                <a:schemeClr val="dk1"/>
              </a:solidFill>
              <a:latin typeface="Lato"/>
              <a:ea typeface="Lato"/>
              <a:cs typeface="Lato"/>
              <a:sym typeface="Lato"/>
            </a:endParaRPr>
          </a:p>
          <a:p>
            <a:pPr indent="457200" lvl="0" marL="0" rtl="0" algn="l">
              <a:spcBef>
                <a:spcPts val="0"/>
              </a:spcBef>
              <a:spcAft>
                <a:spcPts val="0"/>
              </a:spcAft>
              <a:buClr>
                <a:schemeClr val="dk1"/>
              </a:buClr>
              <a:buSzPts val="1100"/>
              <a:buFont typeface="Arial"/>
              <a:buNone/>
            </a:pPr>
            <a:r>
              <a:rPr lang="en" sz="1500">
                <a:solidFill>
                  <a:schemeClr val="dk1"/>
                </a:solidFill>
                <a:latin typeface="Lato"/>
                <a:ea typeface="Lato"/>
                <a:cs typeface="Lato"/>
                <a:sym typeface="Lato"/>
              </a:rPr>
              <a:t>The 5 Procepts represent a global spirituality and ethic, based on the Dharma:</a:t>
            </a:r>
            <a:endParaRPr>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00">
              <a:latin typeface="Lato"/>
              <a:ea typeface="Lato"/>
              <a:cs typeface="Lato"/>
              <a:sym typeface="Lato"/>
            </a:endParaRPr>
          </a:p>
          <a:p>
            <a:pPr indent="0" lvl="0" marL="0" rtl="0" algn="ctr">
              <a:spcBef>
                <a:spcPts val="0"/>
              </a:spcBef>
              <a:spcAft>
                <a:spcPts val="0"/>
              </a:spcAft>
              <a:buNone/>
            </a:pPr>
            <a:r>
              <a:t/>
            </a:r>
            <a:endParaRPr sz="200">
              <a:solidFill>
                <a:srgbClr val="EFEFEF"/>
              </a:solidFill>
              <a:latin typeface="Lato"/>
              <a:ea typeface="Lato"/>
              <a:cs typeface="Lato"/>
              <a:sym typeface="Lato"/>
            </a:endParaRPr>
          </a:p>
          <a:p>
            <a:pPr indent="0" lvl="0" marL="0" rtl="0" algn="ctr">
              <a:spcBef>
                <a:spcPts val="0"/>
              </a:spcBef>
              <a:spcAft>
                <a:spcPts val="0"/>
              </a:spcAft>
              <a:buNone/>
            </a:pPr>
            <a:r>
              <a:t/>
            </a:r>
            <a:endParaRPr sz="200">
              <a:solidFill>
                <a:srgbClr val="EFEFEF"/>
              </a:solidFill>
              <a:latin typeface="Lato"/>
              <a:ea typeface="Lato"/>
              <a:cs typeface="Lato"/>
              <a:sym typeface="Lato"/>
            </a:endParaRPr>
          </a:p>
          <a:p>
            <a:pPr indent="-323850" lvl="0" marL="457200" rtl="0" algn="l">
              <a:spcBef>
                <a:spcPts val="0"/>
              </a:spcBef>
              <a:spcAft>
                <a:spcPts val="0"/>
              </a:spcAft>
              <a:buSzPts val="1500"/>
              <a:buFont typeface="Lato"/>
              <a:buAutoNum type="arabicPeriod"/>
            </a:pPr>
            <a:r>
              <a:rPr b="1" lang="en" sz="1500" u="sng">
                <a:solidFill>
                  <a:srgbClr val="6AA84F"/>
                </a:solidFill>
                <a:latin typeface="Lato"/>
                <a:ea typeface="Lato"/>
                <a:cs typeface="Lato"/>
                <a:sym typeface="Lato"/>
              </a:rPr>
              <a:t>Cherish Life</a:t>
            </a:r>
            <a:r>
              <a:rPr b="1" lang="en" sz="1500">
                <a:solidFill>
                  <a:srgbClr val="6AA84F"/>
                </a:solidFill>
                <a:latin typeface="Lato"/>
                <a:ea typeface="Lato"/>
                <a:cs typeface="Lato"/>
                <a:sym typeface="Lato"/>
              </a:rPr>
              <a:t>:</a:t>
            </a:r>
            <a:r>
              <a:rPr lang="en" sz="1500">
                <a:solidFill>
                  <a:srgbClr val="6AA84F"/>
                </a:solidFill>
                <a:latin typeface="Lato"/>
                <a:ea typeface="Lato"/>
                <a:cs typeface="Lato"/>
                <a:sym typeface="Lato"/>
              </a:rPr>
              <a:t> </a:t>
            </a:r>
            <a:r>
              <a:rPr lang="en" sz="1500">
                <a:latin typeface="Lato"/>
                <a:ea typeface="Lato"/>
                <a:cs typeface="Lato"/>
                <a:sym typeface="Lato"/>
              </a:rPr>
              <a:t>Aware of the suffering caused by </a:t>
            </a:r>
            <a:r>
              <a:rPr lang="en" sz="1500" u="sng">
                <a:latin typeface="Lato"/>
                <a:ea typeface="Lato"/>
                <a:cs typeface="Lato"/>
                <a:sym typeface="Lato"/>
              </a:rPr>
              <a:t>harming</a:t>
            </a:r>
            <a:r>
              <a:rPr lang="en" sz="1500">
                <a:latin typeface="Lato"/>
                <a:ea typeface="Lato"/>
                <a:cs typeface="Lato"/>
                <a:sym typeface="Lato"/>
              </a:rPr>
              <a:t> life, I'm committed to cultivating the insight of interconnection &amp; compassion, and learning ways to protect </a:t>
            </a:r>
            <a:r>
              <a:rPr lang="en" sz="1500">
                <a:latin typeface="Lato"/>
                <a:ea typeface="Lato"/>
                <a:cs typeface="Lato"/>
                <a:sym typeface="Lato"/>
              </a:rPr>
              <a:t>the </a:t>
            </a:r>
            <a:r>
              <a:rPr lang="en" sz="1500">
                <a:latin typeface="Lato"/>
                <a:ea typeface="Lato"/>
                <a:cs typeface="Lato"/>
                <a:sym typeface="Lato"/>
              </a:rPr>
              <a:t>lives of all beings (</a:t>
            </a:r>
            <a:r>
              <a:rPr i="1" lang="en" sz="1500">
                <a:latin typeface="Lato"/>
                <a:ea typeface="Lato"/>
                <a:cs typeface="Lato"/>
                <a:sym typeface="Lato"/>
              </a:rPr>
              <a:t>including my own</a:t>
            </a:r>
            <a:r>
              <a:rPr lang="en" sz="1500">
                <a:latin typeface="Lato"/>
                <a:ea typeface="Lato"/>
                <a:cs typeface="Lato"/>
                <a:sym typeface="Lato"/>
              </a:rPr>
              <a:t>) </a:t>
            </a:r>
            <a:endParaRPr sz="1500">
              <a:latin typeface="Lato"/>
              <a:ea typeface="Lato"/>
              <a:cs typeface="Lato"/>
              <a:sym typeface="Lato"/>
            </a:endParaRPr>
          </a:p>
          <a:p>
            <a:pPr indent="0" lvl="0" marL="457200" rtl="0" algn="l">
              <a:spcBef>
                <a:spcPts val="0"/>
              </a:spcBef>
              <a:spcAft>
                <a:spcPts val="0"/>
              </a:spcAft>
              <a:buClr>
                <a:schemeClr val="dk1"/>
              </a:buClr>
              <a:buSzPts val="1100"/>
              <a:buFont typeface="Arial"/>
              <a:buNone/>
            </a:pPr>
            <a:r>
              <a:t/>
            </a:r>
            <a:endParaRPr sz="200">
              <a:latin typeface="Lato"/>
              <a:ea typeface="Lato"/>
              <a:cs typeface="Lato"/>
              <a:sym typeface="Lato"/>
            </a:endParaRPr>
          </a:p>
          <a:p>
            <a:pPr indent="-323850" lvl="0" marL="457200" rtl="0" algn="l">
              <a:spcBef>
                <a:spcPts val="0"/>
              </a:spcBef>
              <a:spcAft>
                <a:spcPts val="0"/>
              </a:spcAft>
              <a:buSzPts val="1500"/>
              <a:buFont typeface="Lato"/>
              <a:buAutoNum type="arabicPeriod"/>
            </a:pPr>
            <a:r>
              <a:rPr b="1" lang="en" sz="1500" u="sng">
                <a:solidFill>
                  <a:srgbClr val="6AA84F"/>
                </a:solidFill>
                <a:latin typeface="Lato"/>
                <a:ea typeface="Lato"/>
                <a:cs typeface="Lato"/>
                <a:sym typeface="Lato"/>
              </a:rPr>
              <a:t>True Happiness</a:t>
            </a:r>
            <a:r>
              <a:rPr b="1" lang="en" sz="1500">
                <a:solidFill>
                  <a:srgbClr val="6AA84F"/>
                </a:solidFill>
                <a:latin typeface="Lato"/>
                <a:ea typeface="Lato"/>
                <a:cs typeface="Lato"/>
                <a:sym typeface="Lato"/>
              </a:rPr>
              <a:t>:</a:t>
            </a:r>
            <a:r>
              <a:rPr lang="en" sz="1500">
                <a:latin typeface="Lato"/>
                <a:ea typeface="Lato"/>
                <a:cs typeface="Lato"/>
                <a:sym typeface="Lato"/>
              </a:rPr>
              <a:t> Aware of the suffering caused by </a:t>
            </a:r>
            <a:r>
              <a:rPr lang="en" sz="1500" u="sng">
                <a:latin typeface="Lato"/>
                <a:ea typeface="Lato"/>
                <a:cs typeface="Lato"/>
                <a:sym typeface="Lato"/>
              </a:rPr>
              <a:t>theft</a:t>
            </a:r>
            <a:r>
              <a:rPr lang="en" sz="1500">
                <a:latin typeface="Lato"/>
                <a:ea typeface="Lato"/>
                <a:cs typeface="Lato"/>
                <a:sym typeface="Lato"/>
              </a:rPr>
              <a:t>, exploitation,</a:t>
            </a:r>
            <a:r>
              <a:rPr lang="en" sz="1500">
                <a:latin typeface="Lato"/>
                <a:ea typeface="Lato"/>
                <a:cs typeface="Lato"/>
                <a:sym typeface="Lato"/>
              </a:rPr>
              <a:t> </a:t>
            </a:r>
            <a:r>
              <a:rPr lang="en" sz="1500">
                <a:latin typeface="Lato"/>
                <a:ea typeface="Lato"/>
                <a:cs typeface="Lato"/>
                <a:sym typeface="Lato"/>
              </a:rPr>
              <a:t>injustice, and oppression, I am committed to practicing </a:t>
            </a:r>
            <a:r>
              <a:rPr lang="en" sz="1500">
                <a:latin typeface="Lato"/>
                <a:ea typeface="Lato"/>
                <a:cs typeface="Lato"/>
                <a:sym typeface="Lato"/>
              </a:rPr>
              <a:t>generosity</a:t>
            </a:r>
            <a:r>
              <a:rPr lang="en" sz="1500">
                <a:latin typeface="Lato"/>
                <a:ea typeface="Lato"/>
                <a:cs typeface="Lato"/>
                <a:sym typeface="Lato"/>
              </a:rPr>
              <a:t> in my life</a:t>
            </a:r>
            <a:r>
              <a:rPr lang="en" sz="1500">
                <a:latin typeface="Lato"/>
                <a:ea typeface="Lato"/>
                <a:cs typeface="Lato"/>
                <a:sym typeface="Lato"/>
              </a:rPr>
              <a:t>.</a:t>
            </a:r>
            <a:endParaRPr sz="1500">
              <a:latin typeface="Lato"/>
              <a:ea typeface="Lato"/>
              <a:cs typeface="Lato"/>
              <a:sym typeface="Lato"/>
            </a:endParaRPr>
          </a:p>
          <a:p>
            <a:pPr indent="0" lvl="0" marL="0" rtl="0" algn="l">
              <a:spcBef>
                <a:spcPts val="0"/>
              </a:spcBef>
              <a:spcAft>
                <a:spcPts val="0"/>
              </a:spcAft>
              <a:buNone/>
            </a:pPr>
            <a:r>
              <a:t/>
            </a:r>
            <a:endParaRPr sz="200">
              <a:latin typeface="Lato"/>
              <a:ea typeface="Lato"/>
              <a:cs typeface="Lato"/>
              <a:sym typeface="Lato"/>
            </a:endParaRPr>
          </a:p>
          <a:p>
            <a:pPr indent="-323850" lvl="0" marL="457200" rtl="0" algn="l">
              <a:spcBef>
                <a:spcPts val="0"/>
              </a:spcBef>
              <a:spcAft>
                <a:spcPts val="0"/>
              </a:spcAft>
              <a:buSzPts val="1500"/>
              <a:buFont typeface="Lato"/>
              <a:buAutoNum type="arabicPeriod"/>
            </a:pPr>
            <a:r>
              <a:rPr b="1" lang="en" sz="1500" u="sng">
                <a:solidFill>
                  <a:srgbClr val="6AA84F"/>
                </a:solidFill>
                <a:latin typeface="Lato"/>
                <a:ea typeface="Lato"/>
                <a:cs typeface="Lato"/>
                <a:sym typeface="Lato"/>
              </a:rPr>
              <a:t>True Intimacy and Love</a:t>
            </a:r>
            <a:r>
              <a:rPr b="1" lang="en" sz="1500">
                <a:solidFill>
                  <a:srgbClr val="6AA84F"/>
                </a:solidFill>
                <a:latin typeface="Lato"/>
                <a:ea typeface="Lato"/>
                <a:cs typeface="Lato"/>
                <a:sym typeface="Lato"/>
              </a:rPr>
              <a:t>:</a:t>
            </a:r>
            <a:r>
              <a:rPr b="1" lang="en" sz="1500">
                <a:latin typeface="Lato"/>
                <a:ea typeface="Lato"/>
                <a:cs typeface="Lato"/>
                <a:sym typeface="Lato"/>
              </a:rPr>
              <a:t> </a:t>
            </a:r>
            <a:r>
              <a:rPr lang="en" sz="1500">
                <a:latin typeface="Lato"/>
                <a:ea typeface="Lato"/>
                <a:cs typeface="Lato"/>
                <a:sym typeface="Lato"/>
              </a:rPr>
              <a:t>Aware of the suffering caused by </a:t>
            </a:r>
            <a:r>
              <a:rPr lang="en" sz="1500" u="sng">
                <a:latin typeface="Lato"/>
                <a:ea typeface="Lato"/>
                <a:cs typeface="Lato"/>
                <a:sym typeface="Lato"/>
              </a:rPr>
              <a:t>sexual misconduct</a:t>
            </a:r>
            <a:r>
              <a:rPr lang="en" sz="1500">
                <a:latin typeface="Lato"/>
                <a:ea typeface="Lato"/>
                <a:cs typeface="Lato"/>
                <a:sym typeface="Lato"/>
              </a:rPr>
              <a:t> and </a:t>
            </a:r>
            <a:r>
              <a:rPr lang="en" sz="1500">
                <a:latin typeface="Lato"/>
                <a:ea typeface="Lato"/>
                <a:cs typeface="Lato"/>
                <a:sym typeface="Lato"/>
              </a:rPr>
              <a:t>sexual  trauma</a:t>
            </a:r>
            <a:r>
              <a:rPr lang="en" sz="1500">
                <a:latin typeface="Lato"/>
                <a:ea typeface="Lato"/>
                <a:cs typeface="Lato"/>
                <a:sym typeface="Lato"/>
              </a:rPr>
              <a:t>, I am committed to cultivating responsibility and learning ways to protect the safety and integrity of children, adults, partners, families, and society.</a:t>
            </a:r>
            <a:endParaRPr sz="1500">
              <a:latin typeface="Lato"/>
              <a:ea typeface="Lato"/>
              <a:cs typeface="Lato"/>
              <a:sym typeface="Lato"/>
            </a:endParaRPr>
          </a:p>
          <a:p>
            <a:pPr indent="0" lvl="0" marL="457200" rtl="0" algn="l">
              <a:spcBef>
                <a:spcPts val="0"/>
              </a:spcBef>
              <a:spcAft>
                <a:spcPts val="0"/>
              </a:spcAft>
              <a:buClr>
                <a:schemeClr val="dk1"/>
              </a:buClr>
              <a:buSzPts val="1100"/>
              <a:buFont typeface="Arial"/>
              <a:buNone/>
            </a:pPr>
            <a:r>
              <a:t/>
            </a:r>
            <a:endParaRPr sz="200">
              <a:latin typeface="Lato"/>
              <a:ea typeface="Lato"/>
              <a:cs typeface="Lato"/>
              <a:sym typeface="Lato"/>
            </a:endParaRPr>
          </a:p>
          <a:p>
            <a:pPr indent="-323850" lvl="0" marL="457200" rtl="0" algn="l">
              <a:spcBef>
                <a:spcPts val="0"/>
              </a:spcBef>
              <a:spcAft>
                <a:spcPts val="0"/>
              </a:spcAft>
              <a:buSzPts val="1500"/>
              <a:buFont typeface="Lato"/>
              <a:buAutoNum type="arabicPeriod"/>
            </a:pPr>
            <a:r>
              <a:rPr b="1" lang="en" sz="1500" u="sng">
                <a:solidFill>
                  <a:srgbClr val="6AA84F"/>
                </a:solidFill>
                <a:latin typeface="Lato"/>
                <a:ea typeface="Lato"/>
                <a:cs typeface="Lato"/>
                <a:sym typeface="Lato"/>
              </a:rPr>
              <a:t>Loving</a:t>
            </a:r>
            <a:r>
              <a:rPr b="1" lang="en" sz="1500" u="sng">
                <a:solidFill>
                  <a:srgbClr val="6AA84F"/>
                </a:solidFill>
                <a:latin typeface="Lato"/>
                <a:ea typeface="Lato"/>
                <a:cs typeface="Lato"/>
                <a:sym typeface="Lato"/>
              </a:rPr>
              <a:t> Communication</a:t>
            </a:r>
            <a:r>
              <a:rPr b="1" lang="en" sz="1500">
                <a:solidFill>
                  <a:srgbClr val="6AA84F"/>
                </a:solidFill>
                <a:latin typeface="Lato"/>
                <a:ea typeface="Lato"/>
                <a:cs typeface="Lato"/>
                <a:sym typeface="Lato"/>
              </a:rPr>
              <a:t>: </a:t>
            </a:r>
            <a:r>
              <a:rPr lang="en" sz="1500">
                <a:latin typeface="Lato"/>
                <a:ea typeface="Lato"/>
                <a:cs typeface="Lato"/>
                <a:sym typeface="Lato"/>
              </a:rPr>
              <a:t>Aware of the suffering caused by </a:t>
            </a:r>
            <a:r>
              <a:rPr lang="en" sz="1500" u="sng">
                <a:latin typeface="Lato"/>
                <a:ea typeface="Lato"/>
                <a:cs typeface="Lato"/>
                <a:sym typeface="Lato"/>
              </a:rPr>
              <a:t>false speech</a:t>
            </a:r>
            <a:r>
              <a:rPr lang="en" sz="1500">
                <a:latin typeface="Lato"/>
                <a:ea typeface="Lato"/>
                <a:cs typeface="Lato"/>
                <a:sym typeface="Lato"/>
              </a:rPr>
              <a:t> and by not hearing, I am committed to cultivating loving speech and active listening.</a:t>
            </a:r>
            <a:endParaRPr sz="1500">
              <a:latin typeface="Lato"/>
              <a:ea typeface="Lato"/>
              <a:cs typeface="Lato"/>
              <a:sym typeface="Lato"/>
            </a:endParaRPr>
          </a:p>
          <a:p>
            <a:pPr indent="0" lvl="0" marL="457200" rtl="0" algn="l">
              <a:spcBef>
                <a:spcPts val="0"/>
              </a:spcBef>
              <a:spcAft>
                <a:spcPts val="0"/>
              </a:spcAft>
              <a:buClr>
                <a:schemeClr val="dk1"/>
              </a:buClr>
              <a:buSzPts val="1100"/>
              <a:buFont typeface="Arial"/>
              <a:buNone/>
            </a:pPr>
            <a:r>
              <a:t/>
            </a:r>
            <a:endParaRPr sz="200">
              <a:latin typeface="Lato"/>
              <a:ea typeface="Lato"/>
              <a:cs typeface="Lato"/>
              <a:sym typeface="Lato"/>
            </a:endParaRPr>
          </a:p>
          <a:p>
            <a:pPr indent="-323850" lvl="0" marL="457200" rtl="0" algn="l">
              <a:spcBef>
                <a:spcPts val="0"/>
              </a:spcBef>
              <a:spcAft>
                <a:spcPts val="0"/>
              </a:spcAft>
              <a:buSzPts val="1500"/>
              <a:buFont typeface="Lato"/>
              <a:buAutoNum type="arabicPeriod"/>
            </a:pPr>
            <a:r>
              <a:rPr b="1" lang="en" sz="1500" u="sng">
                <a:solidFill>
                  <a:srgbClr val="6AA84F"/>
                </a:solidFill>
                <a:latin typeface="Lato"/>
                <a:ea typeface="Lato"/>
                <a:cs typeface="Lato"/>
                <a:sym typeface="Lato"/>
              </a:rPr>
              <a:t>Nourishment and Self-Care</a:t>
            </a:r>
            <a:r>
              <a:rPr b="1" lang="en" sz="1500">
                <a:solidFill>
                  <a:srgbClr val="6AA84F"/>
                </a:solidFill>
                <a:latin typeface="Lato"/>
                <a:ea typeface="Lato"/>
                <a:cs typeface="Lato"/>
                <a:sym typeface="Lato"/>
              </a:rPr>
              <a:t>:</a:t>
            </a:r>
            <a:r>
              <a:rPr b="1" lang="en" sz="1500">
                <a:latin typeface="Lato"/>
                <a:ea typeface="Lato"/>
                <a:cs typeface="Lato"/>
                <a:sym typeface="Lato"/>
              </a:rPr>
              <a:t> </a:t>
            </a:r>
            <a:r>
              <a:rPr lang="en" sz="1500">
                <a:latin typeface="Lato"/>
                <a:ea typeface="Lato"/>
                <a:cs typeface="Lato"/>
                <a:sym typeface="Lato"/>
              </a:rPr>
              <a:t>Aware of the suffering caused by the </a:t>
            </a:r>
            <a:r>
              <a:rPr lang="en" sz="1500" u="sng">
                <a:latin typeface="Lato"/>
                <a:ea typeface="Lato"/>
                <a:cs typeface="Lato"/>
                <a:sym typeface="Lato"/>
              </a:rPr>
              <a:t>toxicity</a:t>
            </a:r>
            <a:r>
              <a:rPr lang="en" sz="1500">
                <a:latin typeface="Lato"/>
                <a:ea typeface="Lato"/>
                <a:cs typeface="Lato"/>
                <a:sym typeface="Lato"/>
              </a:rPr>
              <a:t> of unmindful consumption, I am committed to cultivating good health for myself, my family, and my society by practicing mindful consumption</a:t>
            </a:r>
            <a:r>
              <a:rPr i="1" lang="en" sz="1500">
                <a:latin typeface="Lato"/>
                <a:ea typeface="Lato"/>
                <a:cs typeface="Lato"/>
                <a:sym typeface="Lato"/>
              </a:rPr>
              <a:t>—especially in terms of my own </a:t>
            </a:r>
            <a:r>
              <a:rPr i="1" lang="en" sz="1500">
                <a:latin typeface="Lato"/>
                <a:ea typeface="Lato"/>
                <a:cs typeface="Lato"/>
                <a:sym typeface="Lato"/>
              </a:rPr>
              <a:t>recovery</a:t>
            </a:r>
            <a:r>
              <a:rPr lang="en" sz="1500">
                <a:latin typeface="Lato"/>
                <a:ea typeface="Lato"/>
                <a:cs typeface="Lato"/>
                <a:sym typeface="Lato"/>
              </a:rPr>
              <a:t>.</a:t>
            </a:r>
            <a:r>
              <a:rPr lang="en" sz="1500">
                <a:latin typeface="Lato"/>
                <a:ea typeface="Lato"/>
                <a:cs typeface="Lato"/>
                <a:sym typeface="Lato"/>
              </a:rPr>
              <a:t> This includes mindfulness with certain </a:t>
            </a:r>
            <a:r>
              <a:rPr lang="en" sz="1500">
                <a:solidFill>
                  <a:schemeClr val="dk1"/>
                </a:solidFill>
                <a:latin typeface="Lato"/>
                <a:ea typeface="Lato"/>
                <a:cs typeface="Lato"/>
                <a:sym typeface="Lato"/>
              </a:rPr>
              <a:t>toxic </a:t>
            </a:r>
            <a:r>
              <a:rPr lang="en" sz="1500">
                <a:latin typeface="Lato"/>
                <a:ea typeface="Lato"/>
                <a:cs typeface="Lato"/>
                <a:sym typeface="Lato"/>
              </a:rPr>
              <a:t>technologies, games, videos, literature, and conversations. </a:t>
            </a:r>
            <a:endParaRPr sz="1600">
              <a:solidFill>
                <a:srgbClr val="F3F3F3"/>
              </a:solidFill>
              <a:latin typeface="Lato"/>
              <a:ea typeface="Lato"/>
              <a:cs typeface="Lato"/>
              <a:sym typeface="Lato"/>
            </a:endParaRPr>
          </a:p>
        </p:txBody>
      </p:sp>
      <p:sp>
        <p:nvSpPr>
          <p:cNvPr id="244" name="Google Shape;244;p41"/>
          <p:cNvSpPr txBox="1"/>
          <p:nvPr>
            <p:ph idx="4294967295" type="ctrTitle"/>
          </p:nvPr>
        </p:nvSpPr>
        <p:spPr>
          <a:xfrm>
            <a:off x="969397" y="268776"/>
            <a:ext cx="7185300" cy="646500"/>
          </a:xfrm>
          <a:prstGeom prst="rect">
            <a:avLst/>
          </a:prstGeom>
          <a:noFill/>
          <a:ln>
            <a:noFill/>
          </a:ln>
        </p:spPr>
        <p:txBody>
          <a:bodyPr anchorCtr="0" anchor="b" bIns="34275" lIns="68575" spcFirstLastPara="1" rIns="68575" wrap="square" tIns="34275">
            <a:noAutofit/>
          </a:bodyPr>
          <a:lstStyle/>
          <a:p>
            <a:pPr indent="0" lvl="0" marL="0" rtl="0" algn="ctr">
              <a:spcBef>
                <a:spcPts val="0"/>
              </a:spcBef>
              <a:spcAft>
                <a:spcPts val="0"/>
              </a:spcAft>
              <a:buClr>
                <a:schemeClr val="accent1"/>
              </a:buClr>
              <a:buSzPts val="4100"/>
              <a:buFont typeface="Calibri"/>
              <a:buNone/>
            </a:pPr>
            <a:r>
              <a:rPr i="1" lang="en" sz="3000">
                <a:solidFill>
                  <a:srgbClr val="90C226"/>
                </a:solidFill>
                <a:latin typeface="Lora"/>
                <a:ea typeface="Lora"/>
                <a:cs typeface="Lora"/>
                <a:sym typeface="Lora"/>
              </a:rPr>
              <a:t>The 5 </a:t>
            </a:r>
            <a:r>
              <a:rPr b="1" i="1" lang="en" sz="3000">
                <a:solidFill>
                  <a:srgbClr val="90C226"/>
                </a:solidFill>
                <a:latin typeface="Lora"/>
                <a:ea typeface="Lora"/>
                <a:cs typeface="Lora"/>
                <a:sym typeface="Lora"/>
              </a:rPr>
              <a:t>Pro</a:t>
            </a:r>
            <a:r>
              <a:rPr i="1" lang="en" sz="3000">
                <a:solidFill>
                  <a:srgbClr val="90C226"/>
                </a:solidFill>
                <a:latin typeface="Lora"/>
                <a:ea typeface="Lora"/>
                <a:cs typeface="Lora"/>
                <a:sym typeface="Lora"/>
              </a:rPr>
              <a:t>cepts</a:t>
            </a:r>
            <a:endParaRPr i="1" sz="3000">
              <a:solidFill>
                <a:srgbClr val="90C226"/>
              </a:solidFill>
              <a:latin typeface="Lora"/>
              <a:ea typeface="Lora"/>
              <a:cs typeface="Lora"/>
              <a:sym typeface="Lora"/>
            </a:endParaRPr>
          </a:p>
          <a:p>
            <a:pPr indent="0" lvl="0" marL="0" rtl="0" algn="ctr">
              <a:spcBef>
                <a:spcPts val="0"/>
              </a:spcBef>
              <a:spcAft>
                <a:spcPts val="0"/>
              </a:spcAft>
              <a:buClr>
                <a:schemeClr val="dk1"/>
              </a:buClr>
              <a:buFont typeface="Arial"/>
              <a:buNone/>
            </a:pPr>
            <a:r>
              <a:rPr i="1" lang="en" sz="1500">
                <a:solidFill>
                  <a:srgbClr val="999999"/>
                </a:solidFill>
                <a:latin typeface="Lora"/>
                <a:ea typeface="Lora"/>
                <a:cs typeface="Lora"/>
                <a:sym typeface="Lora"/>
              </a:rPr>
              <a:t>The 5 Mindfulness Trainings adapted for Recovery</a:t>
            </a:r>
            <a:endParaRPr sz="3000">
              <a:solidFill>
                <a:srgbClr val="999999"/>
              </a:solidFill>
              <a:latin typeface="Lora"/>
              <a:ea typeface="Lora"/>
              <a:cs typeface="Lora"/>
              <a:sym typeface="Lora"/>
            </a:endParaRPr>
          </a:p>
        </p:txBody>
      </p:sp>
      <p:pic>
        <p:nvPicPr>
          <p:cNvPr id="245" name="Google Shape;245;p41"/>
          <p:cNvPicPr preferRelativeResize="0"/>
          <p:nvPr/>
        </p:nvPicPr>
        <p:blipFill>
          <a:blip r:embed="rId3">
            <a:alphaModFix amt="40000"/>
          </a:blip>
          <a:stretch>
            <a:fillRect/>
          </a:stretch>
        </p:blipFill>
        <p:spPr>
          <a:xfrm>
            <a:off x="8533150" y="5482766"/>
            <a:ext cx="610850" cy="1244644"/>
          </a:xfrm>
          <a:prstGeom prst="rect">
            <a:avLst/>
          </a:prstGeom>
          <a:noFill/>
          <a:ln>
            <a:noFill/>
          </a:ln>
        </p:spPr>
      </p:pic>
      <p:pic>
        <p:nvPicPr>
          <p:cNvPr id="246" name="Google Shape;246;p41"/>
          <p:cNvPicPr preferRelativeResize="0"/>
          <p:nvPr/>
        </p:nvPicPr>
        <p:blipFill>
          <a:blip r:embed="rId4">
            <a:alphaModFix amt="40000"/>
          </a:blip>
          <a:stretch>
            <a:fillRect/>
          </a:stretch>
        </p:blipFill>
        <p:spPr>
          <a:xfrm>
            <a:off x="0" y="0"/>
            <a:ext cx="451335" cy="469800"/>
          </a:xfrm>
          <a:prstGeom prst="rect">
            <a:avLst/>
          </a:prstGeom>
          <a:noFill/>
          <a:ln>
            <a:noFill/>
          </a:ln>
        </p:spPr>
      </p:pic>
      <p:sp>
        <p:nvSpPr>
          <p:cNvPr id="247" name="Google Shape;247;p41"/>
          <p:cNvSpPr txBox="1"/>
          <p:nvPr/>
        </p:nvSpPr>
        <p:spPr>
          <a:xfrm>
            <a:off x="-822600" y="6153538"/>
            <a:ext cx="9661800" cy="600300"/>
          </a:xfrm>
          <a:prstGeom prst="rect">
            <a:avLst/>
          </a:prstGeom>
          <a:noFill/>
          <a:ln>
            <a:noFill/>
          </a:ln>
        </p:spPr>
        <p:txBody>
          <a:bodyPr anchorCtr="0" anchor="t" bIns="91425" lIns="91425" spcFirstLastPara="1" rIns="91425" wrap="square" tIns="91425">
            <a:spAutoFit/>
          </a:bodyPr>
          <a:lstStyle/>
          <a:p>
            <a:pPr indent="0" lvl="0" marL="0" marR="381388" rtl="0" algn="r">
              <a:spcBef>
                <a:spcPts val="0"/>
              </a:spcBef>
              <a:spcAft>
                <a:spcPts val="0"/>
              </a:spcAft>
              <a:buNone/>
            </a:pPr>
            <a:r>
              <a:rPr lang="en" sz="1300">
                <a:solidFill>
                  <a:srgbClr val="666666"/>
                </a:solidFill>
                <a:latin typeface="Lato"/>
                <a:ea typeface="Lato"/>
                <a:cs typeface="Lato"/>
                <a:sym typeface="Lato"/>
              </a:rPr>
              <a:t>( For </a:t>
            </a:r>
            <a:r>
              <a:rPr lang="en" sz="1300">
                <a:solidFill>
                  <a:srgbClr val="666666"/>
                </a:solidFill>
                <a:latin typeface="Lato"/>
                <a:ea typeface="Lato"/>
                <a:cs typeface="Lato"/>
                <a:sym typeface="Lato"/>
              </a:rPr>
              <a:t>the unabridged, original 5 procepts, see:</a:t>
            </a:r>
            <a:r>
              <a:rPr lang="en" sz="1300">
                <a:solidFill>
                  <a:srgbClr val="9E9E9E"/>
                </a:solidFill>
              </a:rPr>
              <a:t> </a:t>
            </a:r>
            <a:r>
              <a:rPr i="1" lang="en" sz="1300" u="sng">
                <a:solidFill>
                  <a:schemeClr val="hlink"/>
                </a:solidFill>
                <a:latin typeface="Lora"/>
                <a:ea typeface="Lora"/>
                <a:cs typeface="Lora"/>
                <a:sym typeface="Lora"/>
                <a:hlinkClick r:id="rId5"/>
              </a:rPr>
              <a:t>plumvillage.org/mindfulness/the-5-mindfulness-trainings</a:t>
            </a:r>
            <a:r>
              <a:rPr lang="en" sz="1300">
                <a:solidFill>
                  <a:srgbClr val="B7B7B7"/>
                </a:solidFill>
                <a:latin typeface="Lora"/>
                <a:ea typeface="Lora"/>
                <a:cs typeface="Lora"/>
                <a:sym typeface="Lora"/>
              </a:rPr>
              <a:t> )</a:t>
            </a:r>
            <a:endParaRPr sz="1300">
              <a:solidFill>
                <a:srgbClr val="B7B7B7"/>
              </a:solidFill>
              <a:latin typeface="Lora"/>
              <a:ea typeface="Lora"/>
              <a:cs typeface="Lora"/>
              <a:sym typeface="Lora"/>
            </a:endParaRPr>
          </a:p>
          <a:p>
            <a:pPr indent="0" lvl="0" marL="0" marR="381388" rtl="0" algn="r">
              <a:spcBef>
                <a:spcPts val="0"/>
              </a:spcBef>
              <a:spcAft>
                <a:spcPts val="0"/>
              </a:spcAft>
              <a:buNone/>
            </a:pPr>
            <a:r>
              <a:rPr lang="en" sz="1300">
                <a:solidFill>
                  <a:srgbClr val="666666"/>
                </a:solidFill>
                <a:latin typeface="Lora"/>
                <a:ea typeface="Lora"/>
                <a:cs typeface="Lora"/>
                <a:sym typeface="Lora"/>
              </a:rPr>
              <a:t>( reshare this slide: </a:t>
            </a:r>
            <a:r>
              <a:rPr lang="en" sz="1300" u="sng">
                <a:solidFill>
                  <a:srgbClr val="666666"/>
                </a:solidFill>
                <a:latin typeface="Lora"/>
                <a:ea typeface="Lora"/>
                <a:cs typeface="Lora"/>
                <a:sym typeface="Lora"/>
                <a:hlinkClick r:id="rId6">
                  <a:extLst>
                    <a:ext uri="{A12FA001-AC4F-418D-AE19-62706E023703}">
                      <ahyp:hlinkClr val="tx"/>
                    </a:ext>
                  </a:extLst>
                </a:hlinkClick>
              </a:rPr>
              <a:t>http://</a:t>
            </a:r>
            <a:r>
              <a:rPr b="1" lang="en" u="sng">
                <a:solidFill>
                  <a:srgbClr val="90C226"/>
                </a:solidFill>
                <a:latin typeface="Lora"/>
                <a:ea typeface="Lora"/>
                <a:cs typeface="Lora"/>
                <a:sym typeface="Lora"/>
                <a:hlinkClick r:id="rId7">
                  <a:extLst>
                    <a:ext uri="{A12FA001-AC4F-418D-AE19-62706E023703}">
                      <ahyp:hlinkClr val="tx"/>
                    </a:ext>
                  </a:extLst>
                </a:hlinkClick>
              </a:rPr>
              <a:t>procepts</a:t>
            </a:r>
            <a:r>
              <a:rPr lang="en" sz="1300" u="sng">
                <a:solidFill>
                  <a:srgbClr val="666666"/>
                </a:solidFill>
                <a:latin typeface="Lora"/>
                <a:ea typeface="Lora"/>
                <a:cs typeface="Lora"/>
                <a:sym typeface="Lora"/>
                <a:hlinkClick r:id="rId8">
                  <a:extLst>
                    <a:ext uri="{A12FA001-AC4F-418D-AE19-62706E023703}">
                      <ahyp:hlinkClr val="tx"/>
                    </a:ext>
                  </a:extLst>
                </a:hlinkClick>
              </a:rPr>
              <a:t>.rd.rocks</a:t>
            </a:r>
            <a:r>
              <a:rPr lang="en" sz="1300">
                <a:solidFill>
                  <a:srgbClr val="666666"/>
                </a:solidFill>
                <a:latin typeface="Lora"/>
                <a:ea typeface="Lora"/>
                <a:cs typeface="Lora"/>
                <a:sym typeface="Lora"/>
              </a:rPr>
              <a:t> )</a:t>
            </a:r>
            <a:endParaRPr sz="1300">
              <a:solidFill>
                <a:srgbClr val="666666"/>
              </a:solidFill>
              <a:latin typeface="Lora"/>
              <a:ea typeface="Lora"/>
              <a:cs typeface="Lora"/>
              <a:sym typeface="Lora"/>
            </a:endParaRPr>
          </a:p>
        </p:txBody>
      </p:sp>
      <p:pic>
        <p:nvPicPr>
          <p:cNvPr id="248" name="Google Shape;248;p41"/>
          <p:cNvPicPr preferRelativeResize="0"/>
          <p:nvPr/>
        </p:nvPicPr>
        <p:blipFill>
          <a:blip r:embed="rId9">
            <a:alphaModFix/>
          </a:blip>
          <a:stretch>
            <a:fillRect/>
          </a:stretch>
        </p:blipFill>
        <p:spPr>
          <a:xfrm>
            <a:off x="48050" y="69627"/>
            <a:ext cx="841494" cy="845650"/>
          </a:xfrm>
          <a:prstGeom prst="rect">
            <a:avLst/>
          </a:prstGeom>
          <a:noFill/>
          <a:ln>
            <a:noFill/>
          </a:ln>
        </p:spPr>
      </p:pic>
      <p:pic>
        <p:nvPicPr>
          <p:cNvPr id="249" name="Google Shape;249;p41"/>
          <p:cNvPicPr preferRelativeResize="0"/>
          <p:nvPr/>
        </p:nvPicPr>
        <p:blipFill>
          <a:blip r:embed="rId9">
            <a:alphaModFix/>
          </a:blip>
          <a:stretch>
            <a:fillRect/>
          </a:stretch>
        </p:blipFill>
        <p:spPr>
          <a:xfrm>
            <a:off x="8243051" y="69625"/>
            <a:ext cx="841499" cy="8456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42"/>
          <p:cNvPicPr preferRelativeResize="0"/>
          <p:nvPr/>
        </p:nvPicPr>
        <p:blipFill>
          <a:blip r:embed="rId3">
            <a:alphaModFix/>
          </a:blip>
          <a:stretch>
            <a:fillRect/>
          </a:stretch>
        </p:blipFill>
        <p:spPr>
          <a:xfrm>
            <a:off x="59150" y="66825"/>
            <a:ext cx="1102074" cy="1102074"/>
          </a:xfrm>
          <a:prstGeom prst="rect">
            <a:avLst/>
          </a:prstGeom>
          <a:noFill/>
          <a:ln>
            <a:noFill/>
          </a:ln>
        </p:spPr>
      </p:pic>
      <p:pic>
        <p:nvPicPr>
          <p:cNvPr id="255" name="Google Shape;255;p42"/>
          <p:cNvPicPr preferRelativeResize="0"/>
          <p:nvPr/>
        </p:nvPicPr>
        <p:blipFill>
          <a:blip r:embed="rId3">
            <a:alphaModFix/>
          </a:blip>
          <a:stretch>
            <a:fillRect/>
          </a:stretch>
        </p:blipFill>
        <p:spPr>
          <a:xfrm>
            <a:off x="7978800" y="59675"/>
            <a:ext cx="1102074" cy="1102074"/>
          </a:xfrm>
          <a:prstGeom prst="rect">
            <a:avLst/>
          </a:prstGeom>
          <a:noFill/>
          <a:ln>
            <a:noFill/>
          </a:ln>
        </p:spPr>
      </p:pic>
      <p:pic>
        <p:nvPicPr>
          <p:cNvPr id="256" name="Google Shape;256;p42"/>
          <p:cNvPicPr preferRelativeResize="0"/>
          <p:nvPr/>
        </p:nvPicPr>
        <p:blipFill>
          <a:blip r:embed="rId4">
            <a:alphaModFix amt="40000"/>
          </a:blip>
          <a:stretch>
            <a:fillRect/>
          </a:stretch>
        </p:blipFill>
        <p:spPr>
          <a:xfrm>
            <a:off x="8533150" y="5482766"/>
            <a:ext cx="610850" cy="1244644"/>
          </a:xfrm>
          <a:prstGeom prst="rect">
            <a:avLst/>
          </a:prstGeom>
          <a:noFill/>
          <a:ln>
            <a:noFill/>
          </a:ln>
        </p:spPr>
      </p:pic>
      <p:pic>
        <p:nvPicPr>
          <p:cNvPr id="257" name="Google Shape;257;p42"/>
          <p:cNvPicPr preferRelativeResize="0"/>
          <p:nvPr/>
        </p:nvPicPr>
        <p:blipFill>
          <a:blip r:embed="rId5">
            <a:alphaModFix amt="40000"/>
          </a:blip>
          <a:stretch>
            <a:fillRect/>
          </a:stretch>
        </p:blipFill>
        <p:spPr>
          <a:xfrm>
            <a:off x="0" y="0"/>
            <a:ext cx="451335" cy="469800"/>
          </a:xfrm>
          <a:prstGeom prst="rect">
            <a:avLst/>
          </a:prstGeom>
          <a:noFill/>
          <a:ln>
            <a:noFill/>
          </a:ln>
        </p:spPr>
      </p:pic>
      <p:sp>
        <p:nvSpPr>
          <p:cNvPr id="258" name="Google Shape;258;p42"/>
          <p:cNvSpPr txBox="1"/>
          <p:nvPr/>
        </p:nvSpPr>
        <p:spPr>
          <a:xfrm>
            <a:off x="1086450" y="249200"/>
            <a:ext cx="6971100" cy="875400"/>
          </a:xfrm>
          <a:prstGeom prst="rect">
            <a:avLst/>
          </a:prstGeom>
          <a:noFill/>
          <a:ln>
            <a:noFill/>
          </a:ln>
        </p:spPr>
        <p:txBody>
          <a:bodyPr anchorCtr="0" anchor="b" bIns="34275" lIns="68575" spcFirstLastPara="1" rIns="68575" wrap="square" tIns="34275">
            <a:noAutofit/>
          </a:bodyPr>
          <a:lstStyle/>
          <a:p>
            <a:pPr indent="0" lvl="0" marL="0" rtl="0" algn="ctr">
              <a:spcBef>
                <a:spcPts val="0"/>
              </a:spcBef>
              <a:spcAft>
                <a:spcPts val="0"/>
              </a:spcAft>
              <a:buNone/>
            </a:pPr>
            <a:r>
              <a:rPr i="1" lang="en" sz="4100">
                <a:solidFill>
                  <a:srgbClr val="90C226"/>
                </a:solidFill>
                <a:latin typeface="Lora"/>
                <a:ea typeface="Lora"/>
                <a:cs typeface="Lora"/>
                <a:sym typeface="Lora"/>
              </a:rPr>
              <a:t>The Practice </a:t>
            </a:r>
            <a:endParaRPr i="1" sz="4100">
              <a:solidFill>
                <a:srgbClr val="90C226"/>
              </a:solidFill>
              <a:latin typeface="Lora"/>
              <a:ea typeface="Lora"/>
              <a:cs typeface="Lora"/>
              <a:sym typeface="Lora"/>
            </a:endParaRPr>
          </a:p>
          <a:p>
            <a:pPr indent="0" lvl="0" marL="0" rtl="0" algn="ctr">
              <a:spcBef>
                <a:spcPts val="0"/>
              </a:spcBef>
              <a:spcAft>
                <a:spcPts val="0"/>
              </a:spcAft>
              <a:buNone/>
            </a:pPr>
            <a:r>
              <a:rPr i="1" lang="en">
                <a:solidFill>
                  <a:srgbClr val="90C226"/>
                </a:solidFill>
                <a:latin typeface="Lora"/>
                <a:ea typeface="Lora"/>
                <a:cs typeface="Lora"/>
                <a:sym typeface="Lora"/>
              </a:rPr>
              <a:t>(beginners version)</a:t>
            </a:r>
            <a:endParaRPr i="1">
              <a:solidFill>
                <a:srgbClr val="B7B7B7"/>
              </a:solidFill>
              <a:latin typeface="Lora"/>
              <a:ea typeface="Lora"/>
              <a:cs typeface="Lora"/>
              <a:sym typeface="Lora"/>
            </a:endParaRPr>
          </a:p>
        </p:txBody>
      </p:sp>
      <p:sp>
        <p:nvSpPr>
          <p:cNvPr id="259" name="Google Shape;259;p42"/>
          <p:cNvSpPr txBox="1"/>
          <p:nvPr/>
        </p:nvSpPr>
        <p:spPr>
          <a:xfrm>
            <a:off x="325400" y="1450000"/>
            <a:ext cx="8566200" cy="44784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rgbClr val="000000"/>
              </a:buClr>
              <a:buSzPts val="1100"/>
              <a:buFont typeface="Arial"/>
              <a:buNone/>
            </a:pPr>
            <a:r>
              <a:rPr b="1" lang="en" sz="1700">
                <a:solidFill>
                  <a:srgbClr val="000000"/>
                </a:solidFill>
                <a:latin typeface="Lato"/>
                <a:ea typeface="Lato"/>
                <a:cs typeface="Lato"/>
                <a:sym typeface="Lato"/>
              </a:rPr>
              <a:t>Renunciation</a:t>
            </a:r>
            <a:r>
              <a:rPr lang="en" sz="1700">
                <a:solidFill>
                  <a:srgbClr val="000000"/>
                </a:solidFill>
                <a:latin typeface="Lato"/>
                <a:ea typeface="Lato"/>
                <a:cs typeface="Lato"/>
                <a:sym typeface="Lato"/>
              </a:rPr>
              <a:t>: We commit to the intention of </a:t>
            </a:r>
            <a:r>
              <a:rPr lang="en" sz="1700">
                <a:latin typeface="Lato"/>
                <a:ea typeface="Lato"/>
                <a:cs typeface="Lato"/>
                <a:sym typeface="Lato"/>
              </a:rPr>
              <a:t>abstinence from</a:t>
            </a:r>
            <a:r>
              <a:rPr lang="en" sz="1700">
                <a:solidFill>
                  <a:srgbClr val="000000"/>
                </a:solidFill>
                <a:latin typeface="Lato"/>
                <a:ea typeface="Lato"/>
                <a:cs typeface="Lato"/>
                <a:sym typeface="Lato"/>
              </a:rPr>
              <a:t> addictive substances. For our </a:t>
            </a:r>
            <a:r>
              <a:rPr lang="en" sz="1700">
                <a:latin typeface="Lato"/>
                <a:ea typeface="Lato"/>
                <a:cs typeface="Lato"/>
                <a:sym typeface="Lato"/>
              </a:rPr>
              <a:t>process addictions, </a:t>
            </a:r>
            <a:r>
              <a:rPr lang="en" sz="1700">
                <a:solidFill>
                  <a:srgbClr val="000000"/>
                </a:solidFill>
                <a:latin typeface="Lato"/>
                <a:ea typeface="Lato"/>
                <a:cs typeface="Lato"/>
                <a:sym typeface="Lato"/>
              </a:rPr>
              <a:t>we identify needs, </a:t>
            </a:r>
            <a:r>
              <a:rPr lang="en" sz="1700">
                <a:latin typeface="Lato"/>
                <a:ea typeface="Lato"/>
                <a:cs typeface="Lato"/>
                <a:sym typeface="Lato"/>
              </a:rPr>
              <a:t>set</a:t>
            </a:r>
            <a:r>
              <a:rPr lang="en" sz="1700">
                <a:solidFill>
                  <a:srgbClr val="000000"/>
                </a:solidFill>
                <a:latin typeface="Lato"/>
                <a:ea typeface="Lato"/>
                <a:cs typeface="Lato"/>
                <a:sym typeface="Lato"/>
              </a:rPr>
              <a:t> boundaries,</a:t>
            </a:r>
            <a:r>
              <a:rPr lang="en" sz="1700">
                <a:latin typeface="Lato"/>
                <a:ea typeface="Lato"/>
                <a:cs typeface="Lato"/>
                <a:sym typeface="Lato"/>
              </a:rPr>
              <a:t> and</a:t>
            </a:r>
            <a:r>
              <a:rPr lang="en" sz="1700">
                <a:solidFill>
                  <a:srgbClr val="000000"/>
                </a:solidFill>
                <a:latin typeface="Lato"/>
                <a:ea typeface="Lato"/>
                <a:cs typeface="Lato"/>
                <a:sym typeface="Lato"/>
              </a:rPr>
              <a:t> practice healthy self-care.</a:t>
            </a:r>
            <a:endParaRPr sz="1700">
              <a:solidFill>
                <a:srgbClr val="000000"/>
              </a:solidFill>
              <a:latin typeface="Lato"/>
              <a:ea typeface="Lato"/>
              <a:cs typeface="Lato"/>
              <a:sym typeface="Lato"/>
            </a:endParaRPr>
          </a:p>
          <a:p>
            <a:pPr indent="0" lvl="0" marL="0" rtl="0" algn="l">
              <a:spcBef>
                <a:spcPts val="0"/>
              </a:spcBef>
              <a:spcAft>
                <a:spcPts val="0"/>
              </a:spcAft>
              <a:buClr>
                <a:srgbClr val="000000"/>
              </a:buClr>
              <a:buSzPts val="1100"/>
              <a:buFont typeface="Arial"/>
              <a:buNone/>
            </a:pPr>
            <a:r>
              <a:t/>
            </a:r>
            <a:endParaRPr sz="1200">
              <a:solidFill>
                <a:srgbClr val="000000"/>
              </a:solidFill>
              <a:latin typeface="Lato"/>
              <a:ea typeface="Lato"/>
              <a:cs typeface="Lato"/>
              <a:sym typeface="Lato"/>
            </a:endParaRPr>
          </a:p>
          <a:p>
            <a:pPr indent="0" lvl="0" marL="0" rtl="0" algn="l">
              <a:spcBef>
                <a:spcPts val="0"/>
              </a:spcBef>
              <a:spcAft>
                <a:spcPts val="0"/>
              </a:spcAft>
              <a:buClr>
                <a:srgbClr val="000000"/>
              </a:buClr>
              <a:buSzPts val="1100"/>
              <a:buFont typeface="Arial"/>
              <a:buNone/>
            </a:pPr>
            <a:r>
              <a:rPr b="1" lang="en" sz="1700">
                <a:solidFill>
                  <a:srgbClr val="000000"/>
                </a:solidFill>
                <a:latin typeface="Lato"/>
                <a:ea typeface="Lato"/>
                <a:cs typeface="Lato"/>
                <a:sym typeface="Lato"/>
              </a:rPr>
              <a:t>Meditation: </a:t>
            </a:r>
            <a:r>
              <a:rPr lang="en" sz="1700">
                <a:solidFill>
                  <a:srgbClr val="000000"/>
                </a:solidFill>
                <a:latin typeface="Lato"/>
                <a:ea typeface="Lato"/>
                <a:cs typeface="Lato"/>
                <a:sym typeface="Lato"/>
              </a:rPr>
              <a:t>We </a:t>
            </a:r>
            <a:r>
              <a:rPr lang="en" sz="1700">
                <a:latin typeface="Lato"/>
                <a:ea typeface="Lato"/>
                <a:cs typeface="Lato"/>
                <a:sym typeface="Lato"/>
              </a:rPr>
              <a:t>commit to</a:t>
            </a:r>
            <a:r>
              <a:rPr lang="en" sz="1700">
                <a:solidFill>
                  <a:srgbClr val="000000"/>
                </a:solidFill>
                <a:latin typeface="Lato"/>
                <a:ea typeface="Lato"/>
                <a:cs typeface="Lato"/>
                <a:sym typeface="Lato"/>
              </a:rPr>
              <a:t> the intention </a:t>
            </a:r>
            <a:r>
              <a:rPr lang="en" sz="1700">
                <a:latin typeface="Lato"/>
                <a:ea typeface="Lato"/>
                <a:cs typeface="Lato"/>
                <a:sym typeface="Lato"/>
              </a:rPr>
              <a:t>of</a:t>
            </a:r>
            <a:r>
              <a:rPr lang="en" sz="1700">
                <a:solidFill>
                  <a:srgbClr val="000000"/>
                </a:solidFill>
                <a:latin typeface="Lato"/>
                <a:ea typeface="Lato"/>
                <a:cs typeface="Lato"/>
                <a:sym typeface="Lato"/>
              </a:rPr>
              <a:t> developing a daily meditation practice as an </a:t>
            </a:r>
            <a:r>
              <a:rPr lang="en" sz="1700">
                <a:latin typeface="Lato"/>
                <a:ea typeface="Lato"/>
                <a:cs typeface="Lato"/>
                <a:sym typeface="Lato"/>
              </a:rPr>
              <a:t>essential part of the program.</a:t>
            </a:r>
            <a:endParaRPr sz="1700">
              <a:latin typeface="Lato"/>
              <a:ea typeface="Lato"/>
              <a:cs typeface="Lato"/>
              <a:sym typeface="Lato"/>
            </a:endParaRPr>
          </a:p>
          <a:p>
            <a:pPr indent="0" lvl="0" marL="0" rtl="0" algn="l">
              <a:spcBef>
                <a:spcPts val="0"/>
              </a:spcBef>
              <a:spcAft>
                <a:spcPts val="0"/>
              </a:spcAft>
              <a:buClr>
                <a:srgbClr val="000000"/>
              </a:buClr>
              <a:buSzPts val="1100"/>
              <a:buFont typeface="Arial"/>
              <a:buNone/>
            </a:pPr>
            <a:r>
              <a:t/>
            </a:r>
            <a:endParaRPr sz="1200">
              <a:latin typeface="Lato"/>
              <a:ea typeface="Lato"/>
              <a:cs typeface="Lato"/>
              <a:sym typeface="Lato"/>
            </a:endParaRPr>
          </a:p>
          <a:p>
            <a:pPr indent="0" lvl="0" marL="0" rtl="0" algn="l">
              <a:spcBef>
                <a:spcPts val="0"/>
              </a:spcBef>
              <a:spcAft>
                <a:spcPts val="0"/>
              </a:spcAft>
              <a:buClr>
                <a:srgbClr val="000000"/>
              </a:buClr>
              <a:buSzPts val="1100"/>
              <a:buFont typeface="Arial"/>
              <a:buNone/>
            </a:pPr>
            <a:r>
              <a:rPr b="1" lang="en" sz="1700">
                <a:solidFill>
                  <a:srgbClr val="000000"/>
                </a:solidFill>
                <a:latin typeface="Lato"/>
                <a:ea typeface="Lato"/>
                <a:cs typeface="Lato"/>
                <a:sym typeface="Lato"/>
              </a:rPr>
              <a:t>Meetings:</a:t>
            </a:r>
            <a:r>
              <a:rPr lang="en" sz="1700">
                <a:solidFill>
                  <a:srgbClr val="000000"/>
                </a:solidFill>
                <a:latin typeface="Lato"/>
                <a:ea typeface="Lato"/>
                <a:cs typeface="Lato"/>
                <a:sym typeface="Lato"/>
              </a:rPr>
              <a:t> In early recovery we attend </a:t>
            </a:r>
            <a:r>
              <a:rPr lang="en" sz="1700">
                <a:latin typeface="Lato"/>
                <a:ea typeface="Lato"/>
                <a:cs typeface="Lato"/>
                <a:sym typeface="Lato"/>
              </a:rPr>
              <a:t>meetings as often as we can. W</a:t>
            </a:r>
            <a:r>
              <a:rPr lang="en" sz="1700">
                <a:solidFill>
                  <a:srgbClr val="000000"/>
                </a:solidFill>
                <a:latin typeface="Lato"/>
                <a:ea typeface="Lato"/>
                <a:cs typeface="Lato"/>
                <a:sym typeface="Lato"/>
              </a:rPr>
              <a:t>e </a:t>
            </a:r>
            <a:r>
              <a:rPr lang="en" sz="1700">
                <a:latin typeface="Lato"/>
                <a:ea typeface="Lato"/>
                <a:cs typeface="Lato"/>
                <a:sym typeface="Lato"/>
              </a:rPr>
              <a:t>actively participate and become of service when </a:t>
            </a:r>
            <a:r>
              <a:rPr lang="en" sz="1700">
                <a:solidFill>
                  <a:srgbClr val="000000"/>
                </a:solidFill>
                <a:latin typeface="Lato"/>
                <a:ea typeface="Lato"/>
                <a:cs typeface="Lato"/>
                <a:sym typeface="Lato"/>
              </a:rPr>
              <a:t>possible.</a:t>
            </a:r>
            <a:endParaRPr sz="1700">
              <a:solidFill>
                <a:srgbClr val="000000"/>
              </a:solidFill>
              <a:latin typeface="Lato"/>
              <a:ea typeface="Lato"/>
              <a:cs typeface="Lato"/>
              <a:sym typeface="Lato"/>
            </a:endParaRPr>
          </a:p>
          <a:p>
            <a:pPr indent="0" lvl="0" marL="0" rtl="0" algn="l">
              <a:spcBef>
                <a:spcPts val="0"/>
              </a:spcBef>
              <a:spcAft>
                <a:spcPts val="0"/>
              </a:spcAft>
              <a:buClr>
                <a:srgbClr val="000000"/>
              </a:buClr>
              <a:buSzPts val="1100"/>
              <a:buFont typeface="Arial"/>
              <a:buNone/>
            </a:pPr>
            <a:r>
              <a:t/>
            </a:r>
            <a:endParaRPr sz="1200">
              <a:solidFill>
                <a:srgbClr val="000000"/>
              </a:solidFill>
              <a:latin typeface="Lato"/>
              <a:ea typeface="Lato"/>
              <a:cs typeface="Lato"/>
              <a:sym typeface="Lato"/>
            </a:endParaRPr>
          </a:p>
          <a:p>
            <a:pPr indent="0" lvl="0" marL="0" rtl="0" algn="l">
              <a:spcBef>
                <a:spcPts val="0"/>
              </a:spcBef>
              <a:spcAft>
                <a:spcPts val="0"/>
              </a:spcAft>
              <a:buClr>
                <a:srgbClr val="000000"/>
              </a:buClr>
              <a:buSzPts val="1100"/>
              <a:buFont typeface="Arial"/>
              <a:buNone/>
            </a:pPr>
            <a:r>
              <a:rPr b="1" lang="en" sz="1700">
                <a:solidFill>
                  <a:srgbClr val="000000"/>
                </a:solidFill>
                <a:latin typeface="Lato"/>
                <a:ea typeface="Lato"/>
                <a:cs typeface="Lato"/>
                <a:sym typeface="Lato"/>
              </a:rPr>
              <a:t>The Path:</a:t>
            </a:r>
            <a:r>
              <a:rPr lang="en" sz="1700">
                <a:solidFill>
                  <a:srgbClr val="000000"/>
                </a:solidFill>
                <a:latin typeface="Lato"/>
                <a:ea typeface="Lato"/>
                <a:cs typeface="Lato"/>
                <a:sym typeface="Lato"/>
              </a:rPr>
              <a:t> We deepen our </a:t>
            </a:r>
            <a:r>
              <a:rPr lang="en" sz="1700">
                <a:latin typeface="Lato"/>
                <a:ea typeface="Lato"/>
                <a:cs typeface="Lato"/>
                <a:sym typeface="Lato"/>
              </a:rPr>
              <a:t>understanding</a:t>
            </a:r>
            <a:r>
              <a:rPr lang="en" sz="1700">
                <a:solidFill>
                  <a:srgbClr val="000000"/>
                </a:solidFill>
                <a:latin typeface="Lato"/>
                <a:ea typeface="Lato"/>
                <a:cs typeface="Lato"/>
                <a:sym typeface="Lato"/>
              </a:rPr>
              <a:t> </a:t>
            </a:r>
            <a:r>
              <a:rPr lang="en" sz="1700">
                <a:latin typeface="Lato"/>
                <a:ea typeface="Lato"/>
                <a:cs typeface="Lato"/>
                <a:sym typeface="Lato"/>
              </a:rPr>
              <a:t>of</a:t>
            </a:r>
            <a:r>
              <a:rPr lang="en" sz="1700">
                <a:solidFill>
                  <a:srgbClr val="000000"/>
                </a:solidFill>
                <a:latin typeface="Lato"/>
                <a:ea typeface="Lato"/>
                <a:cs typeface="Lato"/>
                <a:sym typeface="Lato"/>
              </a:rPr>
              <a:t> the </a:t>
            </a:r>
            <a:r>
              <a:rPr lang="en" sz="1700">
                <a:latin typeface="Lato"/>
                <a:ea typeface="Lato"/>
                <a:cs typeface="Lato"/>
                <a:sym typeface="Lato"/>
              </a:rPr>
              <a:t>Four </a:t>
            </a:r>
            <a:r>
              <a:rPr lang="en" sz="1700">
                <a:solidFill>
                  <a:srgbClr val="000000"/>
                </a:solidFill>
                <a:latin typeface="Lato"/>
                <a:ea typeface="Lato"/>
                <a:cs typeface="Lato"/>
                <a:sym typeface="Lato"/>
              </a:rPr>
              <a:t>Noble Truths</a:t>
            </a:r>
            <a:r>
              <a:rPr lang="en" sz="1700">
                <a:latin typeface="Lato"/>
                <a:ea typeface="Lato"/>
                <a:cs typeface="Lato"/>
                <a:sym typeface="Lato"/>
              </a:rPr>
              <a:t> and </a:t>
            </a:r>
            <a:r>
              <a:rPr lang="en" sz="1700">
                <a:solidFill>
                  <a:srgbClr val="000000"/>
                </a:solidFill>
                <a:latin typeface="Lato"/>
                <a:ea typeface="Lato"/>
                <a:cs typeface="Lato"/>
                <a:sym typeface="Lato"/>
              </a:rPr>
              <a:t>practice the </a:t>
            </a:r>
            <a:r>
              <a:rPr lang="en" sz="1700">
                <a:latin typeface="Lato"/>
                <a:ea typeface="Lato"/>
                <a:cs typeface="Lato"/>
                <a:sym typeface="Lato"/>
              </a:rPr>
              <a:t>Eightf</a:t>
            </a:r>
            <a:r>
              <a:rPr lang="en" sz="1700">
                <a:solidFill>
                  <a:srgbClr val="000000"/>
                </a:solidFill>
                <a:latin typeface="Lato"/>
                <a:ea typeface="Lato"/>
                <a:cs typeface="Lato"/>
                <a:sym typeface="Lato"/>
              </a:rPr>
              <a:t>old Path in our daily lives. </a:t>
            </a:r>
            <a:r>
              <a:rPr lang="en" sz="1700">
                <a:latin typeface="Lato"/>
                <a:ea typeface="Lato"/>
                <a:cs typeface="Lato"/>
                <a:sym typeface="Lato"/>
              </a:rPr>
              <a:t>We cultivate the </a:t>
            </a:r>
            <a:r>
              <a:rPr i="1" lang="en" sz="1700">
                <a:latin typeface="Lato"/>
                <a:ea typeface="Lato"/>
                <a:cs typeface="Lato"/>
                <a:sym typeface="Lato"/>
              </a:rPr>
              <a:t>heart practices</a:t>
            </a:r>
            <a:r>
              <a:rPr lang="en" sz="1700">
                <a:latin typeface="Lato"/>
                <a:ea typeface="Lato"/>
                <a:cs typeface="Lato"/>
                <a:sym typeface="Lato"/>
              </a:rPr>
              <a:t> of </a:t>
            </a:r>
            <a:r>
              <a:rPr i="1" lang="en" sz="1700">
                <a:solidFill>
                  <a:srgbClr val="000000"/>
                </a:solidFill>
                <a:latin typeface="Lato"/>
                <a:ea typeface="Lato"/>
                <a:cs typeface="Lato"/>
                <a:sym typeface="Lato"/>
              </a:rPr>
              <a:t>Metta, Appreciation, Compassion,</a:t>
            </a:r>
            <a:r>
              <a:rPr i="1" lang="en" sz="1700">
                <a:latin typeface="Lato"/>
                <a:ea typeface="Lato"/>
                <a:cs typeface="Lato"/>
                <a:sym typeface="Lato"/>
              </a:rPr>
              <a:t> </a:t>
            </a:r>
            <a:r>
              <a:rPr lang="en" sz="1700">
                <a:latin typeface="Lato"/>
                <a:ea typeface="Lato"/>
                <a:cs typeface="Lato"/>
                <a:sym typeface="Lato"/>
              </a:rPr>
              <a:t>and</a:t>
            </a:r>
            <a:r>
              <a:rPr i="1" lang="en" sz="1700">
                <a:latin typeface="Lato"/>
                <a:ea typeface="Lato"/>
                <a:cs typeface="Lato"/>
                <a:sym typeface="Lato"/>
              </a:rPr>
              <a:t> Equanimity</a:t>
            </a:r>
            <a:r>
              <a:rPr lang="en" sz="1700">
                <a:latin typeface="Lato"/>
                <a:ea typeface="Lato"/>
                <a:cs typeface="Lato"/>
                <a:sym typeface="Lato"/>
              </a:rPr>
              <a:t>.</a:t>
            </a:r>
            <a:endParaRPr sz="1700">
              <a:solidFill>
                <a:srgbClr val="000000"/>
              </a:solidFill>
              <a:latin typeface="Lato"/>
              <a:ea typeface="Lato"/>
              <a:cs typeface="Lato"/>
              <a:sym typeface="Lato"/>
            </a:endParaRPr>
          </a:p>
          <a:p>
            <a:pPr indent="0" lvl="0" marL="0" rtl="0" algn="l">
              <a:spcBef>
                <a:spcPts val="0"/>
              </a:spcBef>
              <a:spcAft>
                <a:spcPts val="0"/>
              </a:spcAft>
              <a:buClr>
                <a:srgbClr val="000000"/>
              </a:buClr>
              <a:buSzPts val="1100"/>
              <a:buFont typeface="Arial"/>
              <a:buNone/>
            </a:pPr>
            <a:r>
              <a:t/>
            </a:r>
            <a:endParaRPr sz="1200">
              <a:solidFill>
                <a:srgbClr val="000000"/>
              </a:solidFill>
              <a:latin typeface="Lato"/>
              <a:ea typeface="Lato"/>
              <a:cs typeface="Lato"/>
              <a:sym typeface="Lato"/>
            </a:endParaRPr>
          </a:p>
          <a:p>
            <a:pPr indent="0" lvl="0" marL="0" rtl="0" algn="l">
              <a:spcBef>
                <a:spcPts val="0"/>
              </a:spcBef>
              <a:spcAft>
                <a:spcPts val="0"/>
              </a:spcAft>
              <a:buClr>
                <a:srgbClr val="000000"/>
              </a:buClr>
              <a:buSzPts val="1100"/>
              <a:buFont typeface="Arial"/>
              <a:buNone/>
            </a:pPr>
            <a:r>
              <a:rPr b="1" lang="en" sz="1700">
                <a:solidFill>
                  <a:srgbClr val="000000"/>
                </a:solidFill>
                <a:latin typeface="Lato"/>
                <a:ea typeface="Lato"/>
                <a:cs typeface="Lato"/>
                <a:sym typeface="Lato"/>
              </a:rPr>
              <a:t>Inquiry &amp; Investigation:</a:t>
            </a:r>
            <a:r>
              <a:rPr lang="en" sz="1700">
                <a:solidFill>
                  <a:srgbClr val="000000"/>
                </a:solidFill>
                <a:latin typeface="Lato"/>
                <a:ea typeface="Lato"/>
                <a:cs typeface="Lato"/>
                <a:sym typeface="Lato"/>
              </a:rPr>
              <a:t> We transcend our addictive </a:t>
            </a:r>
            <a:r>
              <a:rPr lang="en" sz="1700">
                <a:latin typeface="Lato"/>
                <a:ea typeface="Lato"/>
                <a:cs typeface="Lato"/>
                <a:sym typeface="Lato"/>
              </a:rPr>
              <a:t>habits</a:t>
            </a:r>
            <a:r>
              <a:rPr lang="en" sz="1700">
                <a:solidFill>
                  <a:srgbClr val="000000"/>
                </a:solidFill>
                <a:latin typeface="Lato"/>
                <a:ea typeface="Lato"/>
                <a:cs typeface="Lato"/>
                <a:sym typeface="Lato"/>
              </a:rPr>
              <a:t> by writ</a:t>
            </a:r>
            <a:r>
              <a:rPr lang="en" sz="1700">
                <a:latin typeface="Lato"/>
                <a:ea typeface="Lato"/>
                <a:cs typeface="Lato"/>
                <a:sym typeface="Lato"/>
              </a:rPr>
              <a:t>ing</a:t>
            </a:r>
            <a:r>
              <a:rPr lang="en" sz="1700">
                <a:solidFill>
                  <a:srgbClr val="000000"/>
                </a:solidFill>
                <a:latin typeface="Lato"/>
                <a:ea typeface="Lato"/>
                <a:cs typeface="Lato"/>
                <a:sym typeface="Lato"/>
              </a:rPr>
              <a:t> &amp; shar</a:t>
            </a:r>
            <a:r>
              <a:rPr lang="en" sz="1700">
                <a:latin typeface="Lato"/>
                <a:ea typeface="Lato"/>
                <a:cs typeface="Lato"/>
                <a:sym typeface="Lato"/>
              </a:rPr>
              <a:t>ing</a:t>
            </a:r>
            <a:r>
              <a:rPr lang="en" sz="1700">
                <a:solidFill>
                  <a:srgbClr val="000000"/>
                </a:solidFill>
                <a:latin typeface="Lato"/>
                <a:ea typeface="Lato"/>
                <a:cs typeface="Lato"/>
                <a:sym typeface="Lato"/>
              </a:rPr>
              <a:t> in-depth, detailed</a:t>
            </a:r>
            <a:r>
              <a:rPr lang="en" sz="1700">
                <a:latin typeface="Lato"/>
                <a:ea typeface="Lato"/>
                <a:cs typeface="Lato"/>
                <a:sym typeface="Lato"/>
              </a:rPr>
              <a:t> </a:t>
            </a:r>
            <a:r>
              <a:rPr lang="en" sz="1700">
                <a:solidFill>
                  <a:srgbClr val="000000"/>
                </a:solidFill>
                <a:latin typeface="Lato"/>
                <a:ea typeface="Lato"/>
                <a:cs typeface="Lato"/>
                <a:sym typeface="Lato"/>
              </a:rPr>
              <a:t>inquiries.</a:t>
            </a:r>
            <a:endParaRPr sz="1700">
              <a:solidFill>
                <a:srgbClr val="000000"/>
              </a:solidFill>
              <a:latin typeface="Lato"/>
              <a:ea typeface="Lato"/>
              <a:cs typeface="Lato"/>
              <a:sym typeface="Lato"/>
            </a:endParaRPr>
          </a:p>
          <a:p>
            <a:pPr indent="0" lvl="0" marL="0" rtl="0" algn="l">
              <a:spcBef>
                <a:spcPts val="0"/>
              </a:spcBef>
              <a:spcAft>
                <a:spcPts val="0"/>
              </a:spcAft>
              <a:buClr>
                <a:srgbClr val="000000"/>
              </a:buClr>
              <a:buSzPts val="1100"/>
              <a:buFont typeface="Arial"/>
              <a:buNone/>
            </a:pPr>
            <a:r>
              <a:t/>
            </a:r>
            <a:endParaRPr sz="1200">
              <a:solidFill>
                <a:srgbClr val="000000"/>
              </a:solidFill>
              <a:latin typeface="Lato"/>
              <a:ea typeface="Lato"/>
              <a:cs typeface="Lato"/>
              <a:sym typeface="Lato"/>
            </a:endParaRPr>
          </a:p>
          <a:p>
            <a:pPr indent="0" lvl="0" marL="0" rtl="0" algn="l">
              <a:spcBef>
                <a:spcPts val="0"/>
              </a:spcBef>
              <a:spcAft>
                <a:spcPts val="0"/>
              </a:spcAft>
              <a:buClr>
                <a:srgbClr val="000000"/>
              </a:buClr>
              <a:buSzPts val="1100"/>
              <a:buFont typeface="Arial"/>
              <a:buNone/>
            </a:pPr>
            <a:r>
              <a:rPr b="1" lang="en" sz="1700">
                <a:solidFill>
                  <a:srgbClr val="000000"/>
                </a:solidFill>
                <a:latin typeface="Lato"/>
                <a:ea typeface="Lato"/>
                <a:cs typeface="Lato"/>
                <a:sym typeface="Lato"/>
              </a:rPr>
              <a:t>Sangha, Wise Friends, Mentors:</a:t>
            </a:r>
            <a:r>
              <a:rPr lang="en" sz="1700">
                <a:solidFill>
                  <a:srgbClr val="000000"/>
                </a:solidFill>
                <a:latin typeface="Lato"/>
                <a:ea typeface="Lato"/>
                <a:cs typeface="Lato"/>
                <a:sym typeface="Lato"/>
              </a:rPr>
              <a:t> We cultivate healthy relationships in our recovery community and we check-in with wise friends to stay on the path.</a:t>
            </a:r>
            <a:endParaRPr sz="1700">
              <a:solidFill>
                <a:srgbClr val="000000"/>
              </a:solidFill>
              <a:latin typeface="Lato"/>
              <a:ea typeface="Lato"/>
              <a:cs typeface="Lato"/>
              <a:sym typeface="Lato"/>
            </a:endParaRPr>
          </a:p>
          <a:p>
            <a:pPr indent="0" lvl="0" marL="0" rtl="0" algn="l">
              <a:spcBef>
                <a:spcPts val="0"/>
              </a:spcBef>
              <a:spcAft>
                <a:spcPts val="0"/>
              </a:spcAft>
              <a:buClr>
                <a:srgbClr val="000000"/>
              </a:buClr>
              <a:buSzPts val="1100"/>
              <a:buFont typeface="Arial"/>
              <a:buNone/>
            </a:pPr>
            <a:r>
              <a:t/>
            </a:r>
            <a:endParaRPr b="1" sz="1200">
              <a:solidFill>
                <a:srgbClr val="000000"/>
              </a:solidFill>
              <a:latin typeface="Lato"/>
              <a:ea typeface="Lato"/>
              <a:cs typeface="Lato"/>
              <a:sym typeface="Lato"/>
            </a:endParaRPr>
          </a:p>
          <a:p>
            <a:pPr indent="0" lvl="0" marL="0" rtl="0" algn="l">
              <a:spcBef>
                <a:spcPts val="0"/>
              </a:spcBef>
              <a:spcAft>
                <a:spcPts val="0"/>
              </a:spcAft>
              <a:buSzPts val="1100"/>
              <a:buNone/>
            </a:pPr>
            <a:r>
              <a:rPr b="1" lang="en" sz="1700">
                <a:solidFill>
                  <a:srgbClr val="000000"/>
                </a:solidFill>
                <a:latin typeface="Lato"/>
                <a:ea typeface="Lato"/>
                <a:cs typeface="Lato"/>
                <a:sym typeface="Lato"/>
              </a:rPr>
              <a:t>Growth:</a:t>
            </a:r>
            <a:r>
              <a:rPr lang="en" sz="1700">
                <a:solidFill>
                  <a:srgbClr val="000000"/>
                </a:solidFill>
                <a:latin typeface="Lato"/>
                <a:ea typeface="Lato"/>
                <a:cs typeface="Lato"/>
                <a:sym typeface="Lato"/>
              </a:rPr>
              <a:t> </a:t>
            </a:r>
            <a:r>
              <a:rPr lang="en" sz="1700">
                <a:latin typeface="Lato"/>
                <a:ea typeface="Lato"/>
                <a:cs typeface="Lato"/>
                <a:sym typeface="Lato"/>
              </a:rPr>
              <a:t>We</a:t>
            </a:r>
            <a:r>
              <a:rPr lang="en" sz="1700">
                <a:solidFill>
                  <a:srgbClr val="000000"/>
                </a:solidFill>
                <a:latin typeface="Lato"/>
                <a:ea typeface="Lato"/>
                <a:cs typeface="Lato"/>
                <a:sym typeface="Lato"/>
              </a:rPr>
              <a:t> undertake a lifelong journey of growth and awakening.</a:t>
            </a:r>
            <a:endParaRPr i="1" sz="1700">
              <a:solidFill>
                <a:srgbClr val="B7B7B7"/>
              </a:solidFill>
              <a:latin typeface="Lato"/>
              <a:ea typeface="Lato"/>
              <a:cs typeface="Lato"/>
              <a:sym typeface="Lato"/>
            </a:endParaRPr>
          </a:p>
        </p:txBody>
      </p:sp>
      <p:pic>
        <p:nvPicPr>
          <p:cNvPr id="260" name="Google Shape;260;p42"/>
          <p:cNvPicPr preferRelativeResize="0"/>
          <p:nvPr/>
        </p:nvPicPr>
        <p:blipFill>
          <a:blip r:embed="rId6">
            <a:alphaModFix/>
          </a:blip>
          <a:stretch>
            <a:fillRect/>
          </a:stretch>
        </p:blipFill>
        <p:spPr>
          <a:xfrm>
            <a:off x="59142" y="66825"/>
            <a:ext cx="1102074" cy="1100952"/>
          </a:xfrm>
          <a:prstGeom prst="rect">
            <a:avLst/>
          </a:prstGeom>
          <a:noFill/>
          <a:ln>
            <a:noFill/>
          </a:ln>
          <a:effectLst>
            <a:reflection blurRad="0" dir="5400000" dist="38100" endA="0" endPos="30000" fadeDir="5400012" kx="0" rotWithShape="0" algn="bl" stPos="0" sy="-100000" ky="0"/>
          </a:effectLst>
        </p:spPr>
      </p:pic>
      <p:pic>
        <p:nvPicPr>
          <p:cNvPr id="261" name="Google Shape;261;p42"/>
          <p:cNvPicPr preferRelativeResize="0"/>
          <p:nvPr/>
        </p:nvPicPr>
        <p:blipFill>
          <a:blip r:embed="rId6">
            <a:alphaModFix/>
          </a:blip>
          <a:stretch>
            <a:fillRect/>
          </a:stretch>
        </p:blipFill>
        <p:spPr>
          <a:xfrm>
            <a:off x="7978792" y="60800"/>
            <a:ext cx="1102074" cy="1100952"/>
          </a:xfrm>
          <a:prstGeom prst="rect">
            <a:avLst/>
          </a:prstGeom>
          <a:noFill/>
          <a:ln>
            <a:noFill/>
          </a:ln>
          <a:effectLst>
            <a:reflection blurRad="0" dir="5400000" dist="38100" endA="0" endPos="30000" fadeDir="5400012" kx="0" rotWithShape="0" algn="bl" stPos="0" sy="-100000" ky="0"/>
          </a:effectLst>
        </p:spPr>
      </p:pic>
      <p:sp>
        <p:nvSpPr>
          <p:cNvPr id="262" name="Google Shape;262;p42"/>
          <p:cNvSpPr txBox="1"/>
          <p:nvPr/>
        </p:nvSpPr>
        <p:spPr>
          <a:xfrm>
            <a:off x="1732849" y="6216650"/>
            <a:ext cx="7056000" cy="477000"/>
          </a:xfrm>
          <a:prstGeom prst="rect">
            <a:avLst/>
          </a:prstGeom>
          <a:noFill/>
          <a:ln>
            <a:noFill/>
          </a:ln>
        </p:spPr>
        <p:txBody>
          <a:bodyPr anchorCtr="0" anchor="t" bIns="91425" lIns="91425" spcFirstLastPara="1" rIns="91425" wrap="square" tIns="91425">
            <a:spAutoFit/>
          </a:bodyPr>
          <a:lstStyle/>
          <a:p>
            <a:pPr indent="0" lvl="0" marL="0" marR="381388" rtl="0" algn="r">
              <a:spcBef>
                <a:spcPts val="0"/>
              </a:spcBef>
              <a:spcAft>
                <a:spcPts val="0"/>
              </a:spcAft>
              <a:buNone/>
            </a:pPr>
            <a:r>
              <a:rPr lang="en" sz="1500">
                <a:solidFill>
                  <a:srgbClr val="B7B7B7"/>
                </a:solidFill>
                <a:latin typeface="Lora"/>
                <a:ea typeface="Lora"/>
                <a:cs typeface="Lora"/>
                <a:sym typeface="Lora"/>
              </a:rPr>
              <a:t>(share screen: </a:t>
            </a:r>
            <a:r>
              <a:rPr lang="en" sz="1500" u="sng">
                <a:solidFill>
                  <a:srgbClr val="B7B7B7"/>
                </a:solidFill>
                <a:latin typeface="Lora"/>
                <a:ea typeface="Lora"/>
                <a:cs typeface="Lora"/>
                <a:sym typeface="Lora"/>
                <a:hlinkClick r:id="rId7">
                  <a:extLst>
                    <a:ext uri="{A12FA001-AC4F-418D-AE19-62706E023703}">
                      <ahyp:hlinkClr val="tx"/>
                    </a:ext>
                  </a:extLst>
                </a:hlinkClick>
              </a:rPr>
              <a:t>http://</a:t>
            </a:r>
            <a:r>
              <a:rPr b="1" lang="en" sz="1900" u="sng">
                <a:solidFill>
                  <a:srgbClr val="90C226"/>
                </a:solidFill>
                <a:latin typeface="Lora"/>
                <a:ea typeface="Lora"/>
                <a:cs typeface="Lora"/>
                <a:sym typeface="Lora"/>
                <a:hlinkClick r:id="rId8">
                  <a:extLst>
                    <a:ext uri="{A12FA001-AC4F-418D-AE19-62706E023703}">
                      <ahyp:hlinkClr val="tx"/>
                    </a:ext>
                  </a:extLst>
                </a:hlinkClick>
              </a:rPr>
              <a:t>slides</a:t>
            </a:r>
            <a:r>
              <a:rPr lang="en" sz="1500" u="sng">
                <a:solidFill>
                  <a:srgbClr val="B7B7B7"/>
                </a:solidFill>
                <a:latin typeface="Lora"/>
                <a:ea typeface="Lora"/>
                <a:cs typeface="Lora"/>
                <a:sym typeface="Lora"/>
                <a:hlinkClick r:id="rId9">
                  <a:extLst>
                    <a:ext uri="{A12FA001-AC4F-418D-AE19-62706E023703}">
                      <ahyp:hlinkClr val="tx"/>
                    </a:ext>
                  </a:extLst>
                </a:hlinkClick>
              </a:rPr>
              <a:t>.rd.rocks</a:t>
            </a:r>
            <a:r>
              <a:rPr lang="en" sz="1500">
                <a:solidFill>
                  <a:srgbClr val="B7B7B7"/>
                </a:solidFill>
                <a:latin typeface="Lora"/>
                <a:ea typeface="Lora"/>
                <a:cs typeface="Lora"/>
                <a:sym typeface="Lora"/>
              </a:rPr>
              <a:t>)</a:t>
            </a:r>
            <a:endParaRPr>
              <a:solidFill>
                <a:srgbClr val="B7B7B7"/>
              </a:solidFill>
            </a:endParaRPr>
          </a:p>
        </p:txBody>
      </p:sp>
      <p:pic>
        <p:nvPicPr>
          <p:cNvPr id="263" name="Google Shape;263;p42"/>
          <p:cNvPicPr preferRelativeResize="0"/>
          <p:nvPr/>
        </p:nvPicPr>
        <p:blipFill>
          <a:blip r:embed="rId10">
            <a:alphaModFix/>
          </a:blip>
          <a:stretch>
            <a:fillRect/>
          </a:stretch>
        </p:blipFill>
        <p:spPr>
          <a:xfrm>
            <a:off x="8413025" y="5875075"/>
            <a:ext cx="729725" cy="307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43"/>
          <p:cNvPicPr preferRelativeResize="0"/>
          <p:nvPr/>
        </p:nvPicPr>
        <p:blipFill>
          <a:blip r:embed="rId3">
            <a:alphaModFix/>
          </a:blip>
          <a:stretch>
            <a:fillRect/>
          </a:stretch>
        </p:blipFill>
        <p:spPr>
          <a:xfrm>
            <a:off x="33675" y="76225"/>
            <a:ext cx="1138149" cy="1100959"/>
          </a:xfrm>
          <a:prstGeom prst="rect">
            <a:avLst/>
          </a:prstGeom>
          <a:noFill/>
          <a:ln>
            <a:noFill/>
          </a:ln>
          <a:effectLst>
            <a:reflection blurRad="0" dir="5400000" dist="38100" endA="0" endPos="30000" fadeDir="5400012" kx="0" rotWithShape="0" algn="bl" stPos="0" sy="-100000" ky="0"/>
          </a:effectLst>
        </p:spPr>
      </p:pic>
      <p:pic>
        <p:nvPicPr>
          <p:cNvPr id="269" name="Google Shape;269;p43"/>
          <p:cNvPicPr preferRelativeResize="0"/>
          <p:nvPr/>
        </p:nvPicPr>
        <p:blipFill>
          <a:blip r:embed="rId4">
            <a:alphaModFix amt="40000"/>
          </a:blip>
          <a:stretch>
            <a:fillRect/>
          </a:stretch>
        </p:blipFill>
        <p:spPr>
          <a:xfrm>
            <a:off x="8533150" y="5482766"/>
            <a:ext cx="610850" cy="1244644"/>
          </a:xfrm>
          <a:prstGeom prst="rect">
            <a:avLst/>
          </a:prstGeom>
          <a:noFill/>
          <a:ln>
            <a:noFill/>
          </a:ln>
        </p:spPr>
      </p:pic>
      <p:pic>
        <p:nvPicPr>
          <p:cNvPr id="270" name="Google Shape;270;p43"/>
          <p:cNvPicPr preferRelativeResize="0"/>
          <p:nvPr/>
        </p:nvPicPr>
        <p:blipFill>
          <a:blip r:embed="rId5">
            <a:alphaModFix amt="40000"/>
          </a:blip>
          <a:stretch>
            <a:fillRect/>
          </a:stretch>
        </p:blipFill>
        <p:spPr>
          <a:xfrm>
            <a:off x="0" y="0"/>
            <a:ext cx="451335" cy="469800"/>
          </a:xfrm>
          <a:prstGeom prst="rect">
            <a:avLst/>
          </a:prstGeom>
          <a:noFill/>
          <a:ln>
            <a:noFill/>
          </a:ln>
        </p:spPr>
      </p:pic>
      <p:sp>
        <p:nvSpPr>
          <p:cNvPr id="271" name="Google Shape;271;p43"/>
          <p:cNvSpPr txBox="1"/>
          <p:nvPr/>
        </p:nvSpPr>
        <p:spPr>
          <a:xfrm>
            <a:off x="1086450" y="249200"/>
            <a:ext cx="6971100" cy="875400"/>
          </a:xfrm>
          <a:prstGeom prst="rect">
            <a:avLst/>
          </a:prstGeom>
          <a:noFill/>
          <a:ln>
            <a:noFill/>
          </a:ln>
        </p:spPr>
        <p:txBody>
          <a:bodyPr anchorCtr="0" anchor="b" bIns="34275" lIns="68575" spcFirstLastPara="1" rIns="68575" wrap="square" tIns="34275">
            <a:noAutofit/>
          </a:bodyPr>
          <a:lstStyle/>
          <a:p>
            <a:pPr indent="0" lvl="0" marL="0" rtl="0" algn="ctr">
              <a:spcBef>
                <a:spcPts val="0"/>
              </a:spcBef>
              <a:spcAft>
                <a:spcPts val="0"/>
              </a:spcAft>
              <a:buNone/>
            </a:pPr>
            <a:r>
              <a:rPr i="1" lang="en" sz="4100">
                <a:solidFill>
                  <a:srgbClr val="90C226"/>
                </a:solidFill>
                <a:latin typeface="Lora"/>
                <a:ea typeface="Lora"/>
                <a:cs typeface="Lora"/>
                <a:sym typeface="Lora"/>
              </a:rPr>
              <a:t>The Four Noble Truths</a:t>
            </a:r>
            <a:endParaRPr i="1" sz="4100">
              <a:solidFill>
                <a:srgbClr val="90C226"/>
              </a:solidFill>
              <a:latin typeface="Lora"/>
              <a:ea typeface="Lora"/>
              <a:cs typeface="Lora"/>
              <a:sym typeface="Lora"/>
            </a:endParaRPr>
          </a:p>
          <a:p>
            <a:pPr indent="0" lvl="0" marL="0" rtl="0" algn="ctr">
              <a:spcBef>
                <a:spcPts val="0"/>
              </a:spcBef>
              <a:spcAft>
                <a:spcPts val="0"/>
              </a:spcAft>
              <a:buNone/>
            </a:pPr>
            <a:r>
              <a:rPr i="1" lang="en">
                <a:solidFill>
                  <a:srgbClr val="90C226"/>
                </a:solidFill>
                <a:latin typeface="Lora"/>
                <a:ea typeface="Lora"/>
                <a:cs typeface="Lora"/>
                <a:sym typeface="Lora"/>
              </a:rPr>
              <a:t>(beginners version)</a:t>
            </a:r>
            <a:endParaRPr i="1">
              <a:solidFill>
                <a:srgbClr val="B7B7B7"/>
              </a:solidFill>
              <a:latin typeface="Lora"/>
              <a:ea typeface="Lora"/>
              <a:cs typeface="Lora"/>
              <a:sym typeface="Lora"/>
            </a:endParaRPr>
          </a:p>
        </p:txBody>
      </p:sp>
      <p:pic>
        <p:nvPicPr>
          <p:cNvPr id="272" name="Google Shape;272;p43"/>
          <p:cNvPicPr preferRelativeResize="0"/>
          <p:nvPr/>
        </p:nvPicPr>
        <p:blipFill>
          <a:blip r:embed="rId3">
            <a:alphaModFix/>
          </a:blip>
          <a:stretch>
            <a:fillRect/>
          </a:stretch>
        </p:blipFill>
        <p:spPr>
          <a:xfrm>
            <a:off x="7950375" y="76213"/>
            <a:ext cx="1138149" cy="1100959"/>
          </a:xfrm>
          <a:prstGeom prst="rect">
            <a:avLst/>
          </a:prstGeom>
          <a:noFill/>
          <a:ln>
            <a:noFill/>
          </a:ln>
          <a:effectLst>
            <a:reflection blurRad="0" dir="5400000" dist="38100" endA="0" endPos="30000" fadeDir="5400012" kx="0" rotWithShape="0" algn="bl" stPos="0" sy="-100000" ky="0"/>
          </a:effectLst>
        </p:spPr>
      </p:pic>
      <p:sp>
        <p:nvSpPr>
          <p:cNvPr id="273" name="Google Shape;273;p43"/>
          <p:cNvSpPr txBox="1"/>
          <p:nvPr/>
        </p:nvSpPr>
        <p:spPr>
          <a:xfrm>
            <a:off x="625475" y="1617525"/>
            <a:ext cx="8168700" cy="3480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rgbClr val="000000"/>
              </a:buClr>
              <a:buSzPts val="1100"/>
              <a:buFont typeface="Arial"/>
              <a:buNone/>
            </a:pPr>
            <a:r>
              <a:rPr lang="en" sz="1800">
                <a:solidFill>
                  <a:srgbClr val="000000"/>
                </a:solidFill>
                <a:latin typeface="Lato"/>
                <a:ea typeface="Lato"/>
                <a:cs typeface="Lato"/>
                <a:sym typeface="Lato"/>
              </a:rPr>
              <a:t>Having struggled with addiction, we're intimately familiar with suffering. Fortunately, the Buddha taught the way to free ourselves from all suffering. The heart of these teachings are the </a:t>
            </a:r>
            <a:r>
              <a:rPr lang="en" sz="1800">
                <a:latin typeface="Lato"/>
                <a:ea typeface="Lato"/>
                <a:cs typeface="Lato"/>
                <a:sym typeface="Lato"/>
              </a:rPr>
              <a:t>Four </a:t>
            </a:r>
            <a:r>
              <a:rPr lang="en" sz="1800">
                <a:solidFill>
                  <a:srgbClr val="000000"/>
                </a:solidFill>
                <a:latin typeface="Lato"/>
                <a:ea typeface="Lato"/>
                <a:cs typeface="Lato"/>
                <a:sym typeface="Lato"/>
              </a:rPr>
              <a:t>Noble Truths, which are the foundation of our program.</a:t>
            </a:r>
            <a:endParaRPr sz="1800">
              <a:solidFill>
                <a:srgbClr val="000000"/>
              </a:solidFill>
              <a:latin typeface="Lato"/>
              <a:ea typeface="Lato"/>
              <a:cs typeface="Lato"/>
              <a:sym typeface="Lato"/>
            </a:endParaRPr>
          </a:p>
          <a:p>
            <a:pPr indent="0" lvl="0" marL="0" rtl="0" algn="l">
              <a:spcBef>
                <a:spcPts val="0"/>
              </a:spcBef>
              <a:spcAft>
                <a:spcPts val="0"/>
              </a:spcAft>
              <a:buClr>
                <a:srgbClr val="000000"/>
              </a:buClr>
              <a:buFont typeface="Arial"/>
              <a:buNone/>
            </a:pPr>
            <a:r>
              <a:t/>
            </a:r>
            <a:endParaRPr sz="1800">
              <a:solidFill>
                <a:srgbClr val="000000"/>
              </a:solidFill>
              <a:latin typeface="Lato"/>
              <a:ea typeface="Lato"/>
              <a:cs typeface="Lato"/>
              <a:sym typeface="Lato"/>
            </a:endParaRPr>
          </a:p>
          <a:p>
            <a:pPr indent="0" lvl="0" marL="0" rtl="0" algn="l">
              <a:spcBef>
                <a:spcPts val="0"/>
              </a:spcBef>
              <a:spcAft>
                <a:spcPts val="0"/>
              </a:spcAft>
              <a:buNone/>
            </a:pPr>
            <a:r>
              <a:rPr b="1" i="1" lang="en" sz="1800">
                <a:latin typeface="Lato"/>
                <a:ea typeface="Lato"/>
                <a:cs typeface="Lato"/>
                <a:sym typeface="Lato"/>
              </a:rPr>
              <a:t>1st</a:t>
            </a:r>
            <a:r>
              <a:rPr b="1" lang="en" sz="1800">
                <a:latin typeface="Lato"/>
                <a:ea typeface="Lato"/>
                <a:cs typeface="Lato"/>
                <a:sym typeface="Lato"/>
              </a:rPr>
              <a:t>	</a:t>
            </a:r>
            <a:r>
              <a:rPr b="1" lang="en" sz="1800">
                <a:solidFill>
                  <a:srgbClr val="000000"/>
                </a:solidFill>
                <a:latin typeface="Lato"/>
                <a:ea typeface="Lato"/>
                <a:cs typeface="Lato"/>
                <a:sym typeface="Lato"/>
              </a:rPr>
              <a:t>There</a:t>
            </a:r>
            <a:r>
              <a:rPr b="1" lang="en" sz="1800">
                <a:latin typeface="Lato"/>
                <a:ea typeface="Lato"/>
                <a:cs typeface="Lato"/>
                <a:sym typeface="Lato"/>
              </a:rPr>
              <a:t> </a:t>
            </a:r>
            <a:r>
              <a:rPr b="1" lang="en" sz="1800" u="sng">
                <a:latin typeface="Lato"/>
                <a:ea typeface="Lato"/>
                <a:cs typeface="Lato"/>
                <a:sym typeface="Lato"/>
              </a:rPr>
              <a:t>i</a:t>
            </a:r>
            <a:r>
              <a:rPr b="1" lang="en" sz="1800" u="sng">
                <a:solidFill>
                  <a:srgbClr val="000000"/>
                </a:solidFill>
                <a:latin typeface="Lato"/>
                <a:ea typeface="Lato"/>
                <a:cs typeface="Lato"/>
                <a:sym typeface="Lato"/>
              </a:rPr>
              <a:t>s</a:t>
            </a:r>
            <a:r>
              <a:rPr b="1" lang="en" sz="1800">
                <a:solidFill>
                  <a:srgbClr val="000000"/>
                </a:solidFill>
                <a:latin typeface="Lato"/>
                <a:ea typeface="Lato"/>
                <a:cs typeface="Lato"/>
                <a:sym typeface="Lato"/>
              </a:rPr>
              <a:t> suffering</a:t>
            </a:r>
            <a:r>
              <a:rPr b="1" lang="en" sz="1800">
                <a:latin typeface="Lato"/>
                <a:ea typeface="Lato"/>
                <a:cs typeface="Lato"/>
                <a:sym typeface="Lato"/>
              </a:rPr>
              <a:t>.</a:t>
            </a:r>
            <a:endParaRPr sz="1800">
              <a:solidFill>
                <a:srgbClr val="000000"/>
              </a:solidFill>
              <a:latin typeface="Lato"/>
              <a:ea typeface="Lato"/>
              <a:cs typeface="Lato"/>
              <a:sym typeface="Lato"/>
            </a:endParaRPr>
          </a:p>
          <a:p>
            <a:pPr indent="457200" lvl="0" marL="0" rtl="0" algn="l">
              <a:spcBef>
                <a:spcPts val="0"/>
              </a:spcBef>
              <a:spcAft>
                <a:spcPts val="0"/>
              </a:spcAft>
              <a:buClr>
                <a:srgbClr val="000000"/>
              </a:buClr>
              <a:buSzPts val="1100"/>
              <a:buFont typeface="Arial"/>
              <a:buNone/>
            </a:pPr>
            <a:r>
              <a:rPr lang="en" sz="1800">
                <a:solidFill>
                  <a:srgbClr val="000000"/>
                </a:solidFill>
                <a:latin typeface="Lato"/>
                <a:ea typeface="Lato"/>
                <a:cs typeface="Lato"/>
                <a:sym typeface="Lato"/>
              </a:rPr>
              <a:t>We experience suffering in this life. </a:t>
            </a:r>
            <a:endParaRPr sz="1800">
              <a:solidFill>
                <a:srgbClr val="000000"/>
              </a:solidFill>
              <a:latin typeface="Lato"/>
              <a:ea typeface="Lato"/>
              <a:cs typeface="Lato"/>
              <a:sym typeface="Lato"/>
            </a:endParaRPr>
          </a:p>
          <a:p>
            <a:pPr indent="457200" lvl="0" marL="0" rtl="0" algn="l">
              <a:spcBef>
                <a:spcPts val="0"/>
              </a:spcBef>
              <a:spcAft>
                <a:spcPts val="0"/>
              </a:spcAft>
              <a:buClr>
                <a:srgbClr val="000000"/>
              </a:buClr>
              <a:buSzPts val="1100"/>
              <a:buFont typeface="Arial"/>
              <a:buNone/>
            </a:pPr>
            <a:r>
              <a:t/>
            </a:r>
            <a:endParaRPr sz="1800">
              <a:solidFill>
                <a:srgbClr val="000000"/>
              </a:solidFill>
              <a:latin typeface="Lato"/>
              <a:ea typeface="Lato"/>
              <a:cs typeface="Lato"/>
              <a:sym typeface="Lato"/>
            </a:endParaRPr>
          </a:p>
          <a:p>
            <a:pPr indent="0" lvl="0" marL="0" rtl="0" algn="just">
              <a:spcBef>
                <a:spcPts val="0"/>
              </a:spcBef>
              <a:spcAft>
                <a:spcPts val="0"/>
              </a:spcAft>
              <a:buNone/>
            </a:pPr>
            <a:r>
              <a:rPr b="1" i="1" lang="en" sz="1800">
                <a:latin typeface="Lato"/>
                <a:ea typeface="Lato"/>
                <a:cs typeface="Lato"/>
                <a:sym typeface="Lato"/>
              </a:rPr>
              <a:t>2nd	</a:t>
            </a:r>
            <a:r>
              <a:rPr b="1" lang="en" sz="1800">
                <a:solidFill>
                  <a:srgbClr val="000000"/>
                </a:solidFill>
                <a:latin typeface="Lato"/>
                <a:ea typeface="Lato"/>
                <a:cs typeface="Lato"/>
                <a:sym typeface="Lato"/>
              </a:rPr>
              <a:t>There's a </a:t>
            </a:r>
            <a:r>
              <a:rPr b="1" i="1" lang="en" sz="1800" u="sng">
                <a:solidFill>
                  <a:srgbClr val="000000"/>
                </a:solidFill>
                <a:latin typeface="Lato"/>
                <a:ea typeface="Lato"/>
                <a:cs typeface="Lato"/>
                <a:sym typeface="Lato"/>
              </a:rPr>
              <a:t>cause</a:t>
            </a:r>
            <a:r>
              <a:rPr b="1" i="1" lang="en" sz="1800">
                <a:solidFill>
                  <a:srgbClr val="000000"/>
                </a:solidFill>
                <a:latin typeface="Lato"/>
                <a:ea typeface="Lato"/>
                <a:cs typeface="Lato"/>
                <a:sym typeface="Lato"/>
              </a:rPr>
              <a:t> </a:t>
            </a:r>
            <a:r>
              <a:rPr b="1" lang="en" sz="1800">
                <a:solidFill>
                  <a:srgbClr val="000000"/>
                </a:solidFill>
                <a:latin typeface="Lato"/>
                <a:ea typeface="Lato"/>
                <a:cs typeface="Lato"/>
                <a:sym typeface="Lato"/>
              </a:rPr>
              <a:t>of suffering.</a:t>
            </a:r>
            <a:endParaRPr b="1" sz="1800">
              <a:solidFill>
                <a:srgbClr val="000000"/>
              </a:solidFill>
              <a:latin typeface="Lato"/>
              <a:ea typeface="Lato"/>
              <a:cs typeface="Lato"/>
              <a:sym typeface="Lato"/>
            </a:endParaRPr>
          </a:p>
          <a:p>
            <a:pPr indent="457200" lvl="0" marL="0" rtl="0" algn="l">
              <a:spcBef>
                <a:spcPts val="0"/>
              </a:spcBef>
              <a:spcAft>
                <a:spcPts val="0"/>
              </a:spcAft>
              <a:buClr>
                <a:srgbClr val="000000"/>
              </a:buClr>
              <a:buSzPts val="1100"/>
              <a:buFont typeface="Arial"/>
              <a:buNone/>
            </a:pPr>
            <a:r>
              <a:rPr lang="en" sz="1800">
                <a:solidFill>
                  <a:srgbClr val="000000"/>
                </a:solidFill>
                <a:latin typeface="Lato"/>
                <a:ea typeface="Lato"/>
                <a:cs typeface="Lato"/>
                <a:sym typeface="Lato"/>
              </a:rPr>
              <a:t>We experience that </a:t>
            </a:r>
            <a:r>
              <a:rPr i="1" lang="en" sz="1800">
                <a:solidFill>
                  <a:srgbClr val="000000"/>
                </a:solidFill>
                <a:latin typeface="Lato"/>
                <a:ea typeface="Lato"/>
                <a:cs typeface="Lato"/>
                <a:sym typeface="Lato"/>
              </a:rPr>
              <a:t>craving, aversion, &amp; ignorance</a:t>
            </a:r>
            <a:r>
              <a:rPr lang="en" sz="1800">
                <a:solidFill>
                  <a:srgbClr val="000000"/>
                </a:solidFill>
                <a:latin typeface="Lato"/>
                <a:ea typeface="Lato"/>
                <a:cs typeface="Lato"/>
                <a:sym typeface="Lato"/>
              </a:rPr>
              <a:t> lead to suffering.</a:t>
            </a:r>
            <a:endParaRPr sz="1800">
              <a:solidFill>
                <a:srgbClr val="000000"/>
              </a:solidFill>
              <a:latin typeface="Lato"/>
              <a:ea typeface="Lato"/>
              <a:cs typeface="Lato"/>
              <a:sym typeface="Lato"/>
            </a:endParaRPr>
          </a:p>
          <a:p>
            <a:pPr indent="457200" lvl="0" marL="0" rtl="0" algn="l">
              <a:spcBef>
                <a:spcPts val="0"/>
              </a:spcBef>
              <a:spcAft>
                <a:spcPts val="0"/>
              </a:spcAft>
              <a:buClr>
                <a:srgbClr val="000000"/>
              </a:buClr>
              <a:buSzPts val="1100"/>
              <a:buFont typeface="Arial"/>
              <a:buNone/>
            </a:pPr>
            <a:r>
              <a:t/>
            </a:r>
            <a:endParaRPr sz="1800">
              <a:solidFill>
                <a:srgbClr val="000000"/>
              </a:solidFill>
              <a:latin typeface="Lato"/>
              <a:ea typeface="Lato"/>
              <a:cs typeface="Lato"/>
              <a:sym typeface="Lato"/>
            </a:endParaRPr>
          </a:p>
          <a:p>
            <a:pPr indent="0" lvl="0" marL="0" rtl="0" algn="l">
              <a:spcBef>
                <a:spcPts val="0"/>
              </a:spcBef>
              <a:spcAft>
                <a:spcPts val="0"/>
              </a:spcAft>
              <a:buClr>
                <a:srgbClr val="000000"/>
              </a:buClr>
              <a:buSzPts val="1100"/>
              <a:buFont typeface="Arial"/>
              <a:buNone/>
            </a:pPr>
            <a:r>
              <a:rPr b="1" i="1" lang="en" sz="1800">
                <a:solidFill>
                  <a:srgbClr val="000000"/>
                </a:solidFill>
                <a:latin typeface="Lato"/>
                <a:ea typeface="Lato"/>
                <a:cs typeface="Lato"/>
                <a:sym typeface="Lato"/>
              </a:rPr>
              <a:t>3rd	</a:t>
            </a:r>
            <a:r>
              <a:rPr b="1" lang="en" sz="1800">
                <a:solidFill>
                  <a:srgbClr val="000000"/>
                </a:solidFill>
                <a:latin typeface="Lato"/>
                <a:ea typeface="Lato"/>
                <a:cs typeface="Lato"/>
                <a:sym typeface="Lato"/>
              </a:rPr>
              <a:t>There's an </a:t>
            </a:r>
            <a:r>
              <a:rPr b="1" i="1" lang="en" sz="1800" u="sng">
                <a:solidFill>
                  <a:srgbClr val="000000"/>
                </a:solidFill>
                <a:latin typeface="Lato"/>
                <a:ea typeface="Lato"/>
                <a:cs typeface="Lato"/>
                <a:sym typeface="Lato"/>
              </a:rPr>
              <a:t>end</a:t>
            </a:r>
            <a:r>
              <a:rPr b="1" i="1" lang="en" sz="1800">
                <a:solidFill>
                  <a:srgbClr val="000000"/>
                </a:solidFill>
                <a:latin typeface="Lato"/>
                <a:ea typeface="Lato"/>
                <a:cs typeface="Lato"/>
                <a:sym typeface="Lato"/>
              </a:rPr>
              <a:t> </a:t>
            </a:r>
            <a:r>
              <a:rPr b="1" lang="en" sz="1800">
                <a:solidFill>
                  <a:srgbClr val="000000"/>
                </a:solidFill>
                <a:latin typeface="Lato"/>
                <a:ea typeface="Lato"/>
                <a:cs typeface="Lato"/>
                <a:sym typeface="Lato"/>
              </a:rPr>
              <a:t>to suffering.</a:t>
            </a:r>
            <a:endParaRPr sz="1800">
              <a:solidFill>
                <a:srgbClr val="000000"/>
              </a:solidFill>
              <a:latin typeface="Lato"/>
              <a:ea typeface="Lato"/>
              <a:cs typeface="Lato"/>
              <a:sym typeface="Lato"/>
            </a:endParaRPr>
          </a:p>
          <a:p>
            <a:pPr indent="0" lvl="0" marL="457200" rtl="0" algn="l">
              <a:spcBef>
                <a:spcPts val="0"/>
              </a:spcBef>
              <a:spcAft>
                <a:spcPts val="0"/>
              </a:spcAft>
              <a:buNone/>
            </a:pPr>
            <a:r>
              <a:rPr lang="en" sz="1800">
                <a:solidFill>
                  <a:srgbClr val="000000"/>
                </a:solidFill>
                <a:latin typeface="Lato"/>
                <a:ea typeface="Lato"/>
                <a:cs typeface="Lato"/>
                <a:sym typeface="Lato"/>
              </a:rPr>
              <a:t>We experience that less </a:t>
            </a:r>
            <a:r>
              <a:rPr i="1" lang="en" sz="1800">
                <a:solidFill>
                  <a:srgbClr val="000000"/>
                </a:solidFill>
                <a:latin typeface="Lato"/>
                <a:ea typeface="Lato"/>
                <a:cs typeface="Lato"/>
                <a:sym typeface="Lato"/>
              </a:rPr>
              <a:t>craving, aversion, &amp; ignorance</a:t>
            </a:r>
            <a:r>
              <a:rPr lang="en" sz="1800">
                <a:solidFill>
                  <a:srgbClr val="000000"/>
                </a:solidFill>
                <a:latin typeface="Lato"/>
                <a:ea typeface="Lato"/>
                <a:cs typeface="Lato"/>
                <a:sym typeface="Lato"/>
              </a:rPr>
              <a:t> leads to</a:t>
            </a:r>
            <a:r>
              <a:rPr lang="en" sz="1800">
                <a:solidFill>
                  <a:srgbClr val="000000"/>
                </a:solidFill>
                <a:latin typeface="Lato"/>
                <a:ea typeface="Lato"/>
                <a:cs typeface="Lato"/>
                <a:sym typeface="Lato"/>
              </a:rPr>
              <a:t> less suffering.</a:t>
            </a:r>
            <a:endParaRPr sz="1800">
              <a:solidFill>
                <a:srgbClr val="000000"/>
              </a:solidFill>
              <a:latin typeface="Lato"/>
              <a:ea typeface="Lato"/>
              <a:cs typeface="Lato"/>
              <a:sym typeface="Lato"/>
            </a:endParaRPr>
          </a:p>
          <a:p>
            <a:pPr indent="0" lvl="0" marL="457200" rtl="0" algn="l">
              <a:spcBef>
                <a:spcPts val="0"/>
              </a:spcBef>
              <a:spcAft>
                <a:spcPts val="0"/>
              </a:spcAft>
              <a:buNone/>
            </a:pPr>
            <a:r>
              <a:t/>
            </a:r>
            <a:endParaRPr sz="1800">
              <a:solidFill>
                <a:srgbClr val="000000"/>
              </a:solidFill>
              <a:latin typeface="Lato"/>
              <a:ea typeface="Lato"/>
              <a:cs typeface="Lato"/>
              <a:sym typeface="Lato"/>
            </a:endParaRPr>
          </a:p>
          <a:p>
            <a:pPr indent="0" lvl="0" marL="0" rtl="0" algn="l">
              <a:spcBef>
                <a:spcPts val="0"/>
              </a:spcBef>
              <a:spcAft>
                <a:spcPts val="0"/>
              </a:spcAft>
              <a:buNone/>
            </a:pPr>
            <a:r>
              <a:rPr b="1" i="1" lang="en" sz="1800">
                <a:latin typeface="Lato"/>
                <a:ea typeface="Lato"/>
                <a:cs typeface="Lato"/>
                <a:sym typeface="Lato"/>
              </a:rPr>
              <a:t>4th	</a:t>
            </a:r>
            <a:r>
              <a:rPr b="1" i="1" lang="en" sz="1800">
                <a:solidFill>
                  <a:srgbClr val="000000"/>
                </a:solidFill>
                <a:latin typeface="Lato"/>
                <a:ea typeface="Lato"/>
                <a:cs typeface="Lato"/>
                <a:sym typeface="Lato"/>
              </a:rPr>
              <a:t>The</a:t>
            </a:r>
            <a:r>
              <a:rPr b="1" lang="en" sz="1800">
                <a:latin typeface="Lato"/>
                <a:ea typeface="Lato"/>
                <a:cs typeface="Lato"/>
                <a:sym typeface="Lato"/>
              </a:rPr>
              <a:t> </a:t>
            </a:r>
            <a:r>
              <a:rPr b="1" i="1" lang="en" sz="1800">
                <a:latin typeface="Lato"/>
                <a:ea typeface="Lato"/>
                <a:cs typeface="Lato"/>
                <a:sym typeface="Lato"/>
              </a:rPr>
              <a:t>Eightfold </a:t>
            </a:r>
            <a:r>
              <a:rPr b="1" i="1" lang="en" sz="1800" u="sng">
                <a:latin typeface="Lato"/>
                <a:ea typeface="Lato"/>
                <a:cs typeface="Lato"/>
                <a:sym typeface="Lato"/>
              </a:rPr>
              <a:t>Path</a:t>
            </a:r>
            <a:r>
              <a:rPr b="1" lang="en" sz="1800">
                <a:latin typeface="Lato"/>
                <a:ea typeface="Lato"/>
                <a:cs typeface="Lato"/>
                <a:sym typeface="Lato"/>
              </a:rPr>
              <a:t> leads to the end of </a:t>
            </a:r>
            <a:r>
              <a:rPr b="1" lang="en" sz="1800">
                <a:solidFill>
                  <a:srgbClr val="000000"/>
                </a:solidFill>
                <a:latin typeface="Lato"/>
                <a:ea typeface="Lato"/>
                <a:cs typeface="Lato"/>
                <a:sym typeface="Lato"/>
              </a:rPr>
              <a:t>suffering</a:t>
            </a:r>
            <a:r>
              <a:rPr lang="en" sz="1800">
                <a:latin typeface="Lato"/>
                <a:ea typeface="Lato"/>
                <a:cs typeface="Lato"/>
                <a:sym typeface="Lato"/>
              </a:rPr>
              <a:t>.</a:t>
            </a:r>
            <a:endParaRPr sz="1800">
              <a:solidFill>
                <a:srgbClr val="000000"/>
              </a:solidFill>
              <a:latin typeface="Lato"/>
              <a:ea typeface="Lato"/>
              <a:cs typeface="Lato"/>
              <a:sym typeface="Lato"/>
            </a:endParaRPr>
          </a:p>
          <a:p>
            <a:pPr indent="457200" lvl="0" marL="0" rtl="0" algn="l">
              <a:spcBef>
                <a:spcPts val="0"/>
              </a:spcBef>
              <a:spcAft>
                <a:spcPts val="0"/>
              </a:spcAft>
              <a:buClr>
                <a:srgbClr val="000000"/>
              </a:buClr>
              <a:buSzPts val="1100"/>
              <a:buFont typeface="Arial"/>
              <a:buNone/>
            </a:pPr>
            <a:r>
              <a:rPr lang="en" sz="1800">
                <a:latin typeface="Lato"/>
                <a:ea typeface="Lato"/>
                <a:cs typeface="Lato"/>
                <a:sym typeface="Lato"/>
              </a:rPr>
              <a:t>We cultivate &amp; experience the path of awakening.</a:t>
            </a:r>
            <a:endParaRPr i="1" sz="1800">
              <a:solidFill>
                <a:srgbClr val="B7B7B7"/>
              </a:solidFill>
              <a:latin typeface="Lato"/>
              <a:ea typeface="Lato"/>
              <a:cs typeface="Lato"/>
              <a:sym typeface="Lato"/>
            </a:endParaRPr>
          </a:p>
        </p:txBody>
      </p:sp>
      <p:sp>
        <p:nvSpPr>
          <p:cNvPr id="274" name="Google Shape;274;p43"/>
          <p:cNvSpPr txBox="1"/>
          <p:nvPr/>
        </p:nvSpPr>
        <p:spPr>
          <a:xfrm>
            <a:off x="1732849" y="6216650"/>
            <a:ext cx="7056000" cy="477000"/>
          </a:xfrm>
          <a:prstGeom prst="rect">
            <a:avLst/>
          </a:prstGeom>
          <a:noFill/>
          <a:ln>
            <a:noFill/>
          </a:ln>
        </p:spPr>
        <p:txBody>
          <a:bodyPr anchorCtr="0" anchor="t" bIns="91425" lIns="91425" spcFirstLastPara="1" rIns="91425" wrap="square" tIns="91425">
            <a:spAutoFit/>
          </a:bodyPr>
          <a:lstStyle/>
          <a:p>
            <a:pPr indent="0" lvl="0" marL="0" marR="381388" rtl="0" algn="r">
              <a:spcBef>
                <a:spcPts val="0"/>
              </a:spcBef>
              <a:spcAft>
                <a:spcPts val="0"/>
              </a:spcAft>
              <a:buNone/>
            </a:pPr>
            <a:r>
              <a:rPr lang="en" sz="1500">
                <a:solidFill>
                  <a:srgbClr val="B7B7B7"/>
                </a:solidFill>
                <a:latin typeface="Lora"/>
                <a:ea typeface="Lora"/>
                <a:cs typeface="Lora"/>
                <a:sym typeface="Lora"/>
              </a:rPr>
              <a:t>(share screen: </a:t>
            </a:r>
            <a:r>
              <a:rPr lang="en" sz="1500" u="sng">
                <a:solidFill>
                  <a:srgbClr val="B7B7B7"/>
                </a:solidFill>
                <a:latin typeface="Lora"/>
                <a:ea typeface="Lora"/>
                <a:cs typeface="Lora"/>
                <a:sym typeface="Lora"/>
                <a:hlinkClick r:id="rId6">
                  <a:extLst>
                    <a:ext uri="{A12FA001-AC4F-418D-AE19-62706E023703}">
                      <ahyp:hlinkClr val="tx"/>
                    </a:ext>
                  </a:extLst>
                </a:hlinkClick>
              </a:rPr>
              <a:t>http://</a:t>
            </a:r>
            <a:r>
              <a:rPr b="1" lang="en" sz="1900" u="sng">
                <a:solidFill>
                  <a:srgbClr val="90C226"/>
                </a:solidFill>
                <a:latin typeface="Lora"/>
                <a:ea typeface="Lora"/>
                <a:cs typeface="Lora"/>
                <a:sym typeface="Lora"/>
                <a:hlinkClick r:id="rId7">
                  <a:extLst>
                    <a:ext uri="{A12FA001-AC4F-418D-AE19-62706E023703}">
                      <ahyp:hlinkClr val="tx"/>
                    </a:ext>
                  </a:extLst>
                </a:hlinkClick>
              </a:rPr>
              <a:t>slides</a:t>
            </a:r>
            <a:r>
              <a:rPr lang="en" sz="1500" u="sng">
                <a:solidFill>
                  <a:srgbClr val="B7B7B7"/>
                </a:solidFill>
                <a:latin typeface="Lora"/>
                <a:ea typeface="Lora"/>
                <a:cs typeface="Lora"/>
                <a:sym typeface="Lora"/>
                <a:hlinkClick r:id="rId8">
                  <a:extLst>
                    <a:ext uri="{A12FA001-AC4F-418D-AE19-62706E023703}">
                      <ahyp:hlinkClr val="tx"/>
                    </a:ext>
                  </a:extLst>
                </a:hlinkClick>
              </a:rPr>
              <a:t>.rd.rocks</a:t>
            </a:r>
            <a:r>
              <a:rPr lang="en" sz="1500">
                <a:solidFill>
                  <a:srgbClr val="B7B7B7"/>
                </a:solidFill>
                <a:latin typeface="Lora"/>
                <a:ea typeface="Lora"/>
                <a:cs typeface="Lora"/>
                <a:sym typeface="Lora"/>
              </a:rPr>
              <a:t>)</a:t>
            </a:r>
            <a:endParaRPr>
              <a:solidFill>
                <a:srgbClr val="B7B7B7"/>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44"/>
          <p:cNvPicPr preferRelativeResize="0"/>
          <p:nvPr/>
        </p:nvPicPr>
        <p:blipFill>
          <a:blip r:embed="rId3">
            <a:alphaModFix amt="40000"/>
          </a:blip>
          <a:stretch>
            <a:fillRect/>
          </a:stretch>
        </p:blipFill>
        <p:spPr>
          <a:xfrm>
            <a:off x="8533150" y="5482766"/>
            <a:ext cx="610850" cy="1244644"/>
          </a:xfrm>
          <a:prstGeom prst="rect">
            <a:avLst/>
          </a:prstGeom>
          <a:noFill/>
          <a:ln>
            <a:noFill/>
          </a:ln>
        </p:spPr>
      </p:pic>
      <p:pic>
        <p:nvPicPr>
          <p:cNvPr id="280" name="Google Shape;280;p44"/>
          <p:cNvPicPr preferRelativeResize="0"/>
          <p:nvPr/>
        </p:nvPicPr>
        <p:blipFill>
          <a:blip r:embed="rId4">
            <a:alphaModFix amt="40000"/>
          </a:blip>
          <a:stretch>
            <a:fillRect/>
          </a:stretch>
        </p:blipFill>
        <p:spPr>
          <a:xfrm>
            <a:off x="0" y="0"/>
            <a:ext cx="451335" cy="469800"/>
          </a:xfrm>
          <a:prstGeom prst="rect">
            <a:avLst/>
          </a:prstGeom>
          <a:noFill/>
          <a:ln>
            <a:noFill/>
          </a:ln>
        </p:spPr>
      </p:pic>
      <p:sp>
        <p:nvSpPr>
          <p:cNvPr id="281" name="Google Shape;281;p44"/>
          <p:cNvSpPr txBox="1"/>
          <p:nvPr/>
        </p:nvSpPr>
        <p:spPr>
          <a:xfrm>
            <a:off x="1086450" y="249200"/>
            <a:ext cx="6971100" cy="875400"/>
          </a:xfrm>
          <a:prstGeom prst="rect">
            <a:avLst/>
          </a:prstGeom>
          <a:noFill/>
          <a:ln>
            <a:noFill/>
          </a:ln>
        </p:spPr>
        <p:txBody>
          <a:bodyPr anchorCtr="0" anchor="b" bIns="34275" lIns="68575" spcFirstLastPara="1" rIns="68575" wrap="square" tIns="34275">
            <a:noAutofit/>
          </a:bodyPr>
          <a:lstStyle/>
          <a:p>
            <a:pPr indent="0" lvl="0" marL="0" rtl="0" algn="ctr">
              <a:spcBef>
                <a:spcPts val="0"/>
              </a:spcBef>
              <a:spcAft>
                <a:spcPts val="0"/>
              </a:spcAft>
              <a:buNone/>
            </a:pPr>
            <a:r>
              <a:rPr i="1" lang="en" sz="4100">
                <a:solidFill>
                  <a:srgbClr val="90C226"/>
                </a:solidFill>
                <a:latin typeface="Lora"/>
                <a:ea typeface="Lora"/>
                <a:cs typeface="Lora"/>
                <a:sym typeface="Lora"/>
              </a:rPr>
              <a:t>The Eightfold Path </a:t>
            </a:r>
            <a:endParaRPr i="1" sz="4100">
              <a:solidFill>
                <a:srgbClr val="90C226"/>
              </a:solidFill>
              <a:latin typeface="Lora"/>
              <a:ea typeface="Lora"/>
              <a:cs typeface="Lora"/>
              <a:sym typeface="Lora"/>
            </a:endParaRPr>
          </a:p>
          <a:p>
            <a:pPr indent="0" lvl="0" marL="0" rtl="0" algn="ctr">
              <a:spcBef>
                <a:spcPts val="0"/>
              </a:spcBef>
              <a:spcAft>
                <a:spcPts val="0"/>
              </a:spcAft>
              <a:buNone/>
            </a:pPr>
            <a:r>
              <a:rPr i="1" lang="en">
                <a:solidFill>
                  <a:srgbClr val="90C226"/>
                </a:solidFill>
                <a:latin typeface="Lora"/>
                <a:ea typeface="Lora"/>
                <a:cs typeface="Lora"/>
                <a:sym typeface="Lora"/>
              </a:rPr>
              <a:t>(beginners version)</a:t>
            </a:r>
            <a:endParaRPr i="1">
              <a:solidFill>
                <a:srgbClr val="B7B7B7"/>
              </a:solidFill>
              <a:latin typeface="Lora"/>
              <a:ea typeface="Lora"/>
              <a:cs typeface="Lora"/>
              <a:sym typeface="Lora"/>
            </a:endParaRPr>
          </a:p>
        </p:txBody>
      </p:sp>
      <p:sp>
        <p:nvSpPr>
          <p:cNvPr id="282" name="Google Shape;282;p44"/>
          <p:cNvSpPr txBox="1"/>
          <p:nvPr/>
        </p:nvSpPr>
        <p:spPr>
          <a:xfrm>
            <a:off x="227400" y="1394925"/>
            <a:ext cx="8703000" cy="4996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en" sz="1800">
                <a:solidFill>
                  <a:schemeClr val="dk1"/>
                </a:solidFill>
                <a:latin typeface="Lato"/>
                <a:ea typeface="Lato"/>
                <a:cs typeface="Lato"/>
                <a:sym typeface="Lato"/>
              </a:rPr>
              <a:t>The Eightfold Path is a </a:t>
            </a:r>
            <a:r>
              <a:rPr b="1" i="1" lang="en" sz="1800">
                <a:solidFill>
                  <a:schemeClr val="dk1"/>
                </a:solidFill>
                <a:latin typeface="Lato"/>
                <a:ea typeface="Lato"/>
                <a:cs typeface="Lato"/>
                <a:sym typeface="Lato"/>
              </a:rPr>
              <a:t>skillset</a:t>
            </a:r>
            <a:r>
              <a:rPr lang="en" sz="1800">
                <a:solidFill>
                  <a:schemeClr val="dk1"/>
                </a:solidFill>
                <a:latin typeface="Lato"/>
                <a:ea typeface="Lato"/>
                <a:cs typeface="Lato"/>
                <a:sym typeface="Lato"/>
              </a:rPr>
              <a:t> that helps us find our way in recovery. Each time we practice these skills, we accumulate positive karmic momentum that leads to wholesome healing and a long-lasting, authentic happiness.</a:t>
            </a:r>
            <a:endParaRPr sz="1800">
              <a:latin typeface="Lato"/>
              <a:ea typeface="Lato"/>
              <a:cs typeface="Lato"/>
              <a:sym typeface="Lato"/>
            </a:endParaRPr>
          </a:p>
          <a:p>
            <a:pPr indent="0" lvl="0" marL="0" rtl="0" algn="just">
              <a:spcBef>
                <a:spcPts val="600"/>
              </a:spcBef>
              <a:spcAft>
                <a:spcPts val="0"/>
              </a:spcAft>
              <a:buNone/>
            </a:pPr>
            <a:r>
              <a:t/>
            </a:r>
            <a:endParaRPr sz="100">
              <a:latin typeface="Lato"/>
              <a:ea typeface="Lato"/>
              <a:cs typeface="Lato"/>
              <a:sym typeface="Lato"/>
            </a:endParaRPr>
          </a:p>
          <a:p>
            <a:pPr indent="-228600" lvl="0" marL="228600" rtl="0" algn="l">
              <a:spcBef>
                <a:spcPts val="600"/>
              </a:spcBef>
              <a:spcAft>
                <a:spcPts val="0"/>
              </a:spcAft>
              <a:buClr>
                <a:schemeClr val="dk1"/>
              </a:buClr>
              <a:buSzPts val="1100"/>
              <a:buFont typeface="Arial"/>
              <a:buNone/>
            </a:pPr>
            <a:r>
              <a:rPr lang="en" sz="1800">
                <a:solidFill>
                  <a:schemeClr val="dk1"/>
                </a:solidFill>
              </a:rPr>
              <a:t>①</a:t>
            </a:r>
            <a:r>
              <a:rPr b="1" lang="en" sz="1800">
                <a:solidFill>
                  <a:schemeClr val="dk1"/>
                </a:solidFill>
                <a:latin typeface="Lato"/>
                <a:ea typeface="Lato"/>
                <a:cs typeface="Lato"/>
                <a:sym typeface="Lato"/>
              </a:rPr>
              <a:t> </a:t>
            </a:r>
            <a:r>
              <a:rPr lang="en" sz="1800">
                <a:solidFill>
                  <a:schemeClr val="dk1"/>
                </a:solidFill>
                <a:latin typeface="Lato"/>
                <a:ea typeface="Lato"/>
                <a:cs typeface="Lato"/>
                <a:sym typeface="Lato"/>
              </a:rPr>
              <a:t>Wise</a:t>
            </a:r>
            <a:r>
              <a:rPr b="1" lang="en" sz="1800">
                <a:solidFill>
                  <a:schemeClr val="dk1"/>
                </a:solidFill>
                <a:latin typeface="Lato"/>
                <a:ea typeface="Lato"/>
                <a:cs typeface="Lato"/>
                <a:sym typeface="Lato"/>
              </a:rPr>
              <a:t> </a:t>
            </a:r>
            <a:r>
              <a:rPr b="1" lang="en" sz="1900">
                <a:solidFill>
                  <a:srgbClr val="0000FF"/>
                </a:solidFill>
                <a:highlight>
                  <a:schemeClr val="lt1"/>
                </a:highlight>
                <a:latin typeface="Lato"/>
                <a:ea typeface="Lato"/>
                <a:cs typeface="Lato"/>
                <a:sym typeface="Lato"/>
              </a:rPr>
              <a:t>U</a:t>
            </a:r>
            <a:r>
              <a:rPr lang="en" sz="1800">
                <a:solidFill>
                  <a:schemeClr val="dk1"/>
                </a:solidFill>
                <a:latin typeface="Lato"/>
                <a:ea typeface="Lato"/>
                <a:cs typeface="Lato"/>
                <a:sym typeface="Lato"/>
              </a:rPr>
              <a:t>nderstanding: With cause and effect, we practice understanding whether an action creates either suffering or healing.</a:t>
            </a:r>
            <a:endParaRPr sz="2200">
              <a:solidFill>
                <a:schemeClr val="dk1"/>
              </a:solidFill>
              <a:latin typeface="Lato"/>
              <a:ea typeface="Lato"/>
              <a:cs typeface="Lato"/>
              <a:sym typeface="Lato"/>
            </a:endParaRPr>
          </a:p>
          <a:p>
            <a:pPr indent="-228600" lvl="0" marL="228600" rtl="0" algn="l">
              <a:spcBef>
                <a:spcPts val="1000"/>
              </a:spcBef>
              <a:spcAft>
                <a:spcPts val="0"/>
              </a:spcAft>
              <a:buClr>
                <a:schemeClr val="dk1"/>
              </a:buClr>
              <a:buSzPts val="1100"/>
              <a:buFont typeface="Arial"/>
              <a:buNone/>
            </a:pPr>
            <a:r>
              <a:rPr lang="en" sz="1800">
                <a:solidFill>
                  <a:schemeClr val="dk1"/>
                </a:solidFill>
              </a:rPr>
              <a:t>②</a:t>
            </a:r>
            <a:r>
              <a:rPr lang="en" sz="1800">
                <a:solidFill>
                  <a:schemeClr val="dk1"/>
                </a:solidFill>
                <a:latin typeface="Lato"/>
                <a:ea typeface="Lato"/>
                <a:cs typeface="Lato"/>
                <a:sym typeface="Lato"/>
              </a:rPr>
              <a:t> Wise</a:t>
            </a:r>
            <a:r>
              <a:rPr b="1" lang="en" sz="1800">
                <a:solidFill>
                  <a:schemeClr val="dk1"/>
                </a:solidFill>
                <a:latin typeface="Lato"/>
                <a:ea typeface="Lato"/>
                <a:cs typeface="Lato"/>
                <a:sym typeface="Lato"/>
              </a:rPr>
              <a:t> </a:t>
            </a:r>
            <a:r>
              <a:rPr b="1" lang="en" sz="1900">
                <a:solidFill>
                  <a:srgbClr val="0000FF"/>
                </a:solidFill>
                <a:highlight>
                  <a:schemeClr val="lt1"/>
                </a:highlight>
                <a:latin typeface="Lato"/>
                <a:ea typeface="Lato"/>
                <a:cs typeface="Lato"/>
                <a:sym typeface="Lato"/>
              </a:rPr>
              <a:t>I</a:t>
            </a:r>
            <a:r>
              <a:rPr lang="en" sz="1800">
                <a:solidFill>
                  <a:schemeClr val="dk1"/>
                </a:solidFill>
                <a:latin typeface="Lato"/>
                <a:ea typeface="Lato"/>
                <a:cs typeface="Lato"/>
                <a:sym typeface="Lato"/>
              </a:rPr>
              <a:t>ntention</a:t>
            </a:r>
            <a:r>
              <a:rPr b="1" lang="en" sz="1800">
                <a:solidFill>
                  <a:schemeClr val="dk1"/>
                </a:solidFill>
                <a:latin typeface="Lato"/>
                <a:ea typeface="Lato"/>
                <a:cs typeface="Lato"/>
                <a:sym typeface="Lato"/>
              </a:rPr>
              <a:t>: </a:t>
            </a:r>
            <a:r>
              <a:rPr lang="en" sz="1800">
                <a:solidFill>
                  <a:schemeClr val="dk1"/>
                </a:solidFill>
                <a:latin typeface="Lato"/>
                <a:ea typeface="Lato"/>
                <a:cs typeface="Lato"/>
                <a:sym typeface="Lato"/>
              </a:rPr>
              <a:t>We aim for good will, and let go of greed, hate, and delusion.</a:t>
            </a:r>
            <a:endParaRPr sz="1800">
              <a:solidFill>
                <a:schemeClr val="dk1"/>
              </a:solidFill>
              <a:latin typeface="Lato"/>
              <a:ea typeface="Lato"/>
              <a:cs typeface="Lato"/>
              <a:sym typeface="Lato"/>
            </a:endParaRPr>
          </a:p>
          <a:p>
            <a:pPr indent="-228600" lvl="0" marL="228600" rtl="0" algn="l">
              <a:spcBef>
                <a:spcPts val="1000"/>
              </a:spcBef>
              <a:spcAft>
                <a:spcPts val="0"/>
              </a:spcAft>
              <a:buClr>
                <a:schemeClr val="dk1"/>
              </a:buClr>
              <a:buSzPts val="1100"/>
              <a:buFont typeface="Arial"/>
              <a:buNone/>
            </a:pPr>
            <a:r>
              <a:rPr lang="en" sz="1800">
                <a:solidFill>
                  <a:schemeClr val="dk1"/>
                </a:solidFill>
              </a:rPr>
              <a:t>③</a:t>
            </a:r>
            <a:r>
              <a:rPr b="1" lang="en" sz="1800">
                <a:solidFill>
                  <a:schemeClr val="dk1"/>
                </a:solidFill>
                <a:latin typeface="Lato"/>
                <a:ea typeface="Lato"/>
                <a:cs typeface="Lato"/>
                <a:sym typeface="Lato"/>
              </a:rPr>
              <a:t> </a:t>
            </a:r>
            <a:r>
              <a:rPr lang="en" sz="1800">
                <a:solidFill>
                  <a:schemeClr val="dk1"/>
                </a:solidFill>
                <a:latin typeface="Lato"/>
                <a:ea typeface="Lato"/>
                <a:cs typeface="Lato"/>
                <a:sym typeface="Lato"/>
              </a:rPr>
              <a:t>Wise</a:t>
            </a:r>
            <a:r>
              <a:rPr b="1" lang="en" sz="1800">
                <a:solidFill>
                  <a:schemeClr val="dk1"/>
                </a:solidFill>
                <a:latin typeface="Lato"/>
                <a:ea typeface="Lato"/>
                <a:cs typeface="Lato"/>
                <a:sym typeface="Lato"/>
              </a:rPr>
              <a:t> </a:t>
            </a:r>
            <a:r>
              <a:rPr b="1" lang="en" sz="1900">
                <a:solidFill>
                  <a:srgbClr val="CC0000"/>
                </a:solidFill>
                <a:highlight>
                  <a:schemeClr val="lt1"/>
                </a:highlight>
                <a:latin typeface="Lato"/>
                <a:ea typeface="Lato"/>
                <a:cs typeface="Lato"/>
                <a:sym typeface="Lato"/>
              </a:rPr>
              <a:t>S</a:t>
            </a:r>
            <a:r>
              <a:rPr lang="en" sz="1800">
                <a:solidFill>
                  <a:schemeClr val="dk1"/>
                </a:solidFill>
                <a:latin typeface="Lato"/>
                <a:ea typeface="Lato"/>
                <a:cs typeface="Lato"/>
                <a:sym typeface="Lato"/>
              </a:rPr>
              <a:t>peech</a:t>
            </a:r>
            <a:r>
              <a:rPr b="1" lang="en" sz="1800">
                <a:solidFill>
                  <a:schemeClr val="dk1"/>
                </a:solidFill>
                <a:latin typeface="Lato"/>
                <a:ea typeface="Lato"/>
                <a:cs typeface="Lato"/>
                <a:sym typeface="Lato"/>
              </a:rPr>
              <a:t>: </a:t>
            </a:r>
            <a:r>
              <a:rPr lang="en" sz="1800">
                <a:solidFill>
                  <a:schemeClr val="dk1"/>
                </a:solidFill>
                <a:latin typeface="Lato"/>
                <a:ea typeface="Lato"/>
                <a:cs typeface="Lato"/>
                <a:sym typeface="Lato"/>
              </a:rPr>
              <a:t>We cultivate loving speech and deep listening. We express what's truthful, useful, kindly, and timely.</a:t>
            </a:r>
            <a:endParaRPr sz="1800">
              <a:solidFill>
                <a:schemeClr val="dk1"/>
              </a:solidFill>
              <a:latin typeface="Lato"/>
              <a:ea typeface="Lato"/>
              <a:cs typeface="Lato"/>
              <a:sym typeface="Lato"/>
            </a:endParaRPr>
          </a:p>
          <a:p>
            <a:pPr indent="-228600" lvl="0" marL="228600" rtl="0" algn="l">
              <a:spcBef>
                <a:spcPts val="1000"/>
              </a:spcBef>
              <a:spcAft>
                <a:spcPts val="0"/>
              </a:spcAft>
              <a:buClr>
                <a:schemeClr val="dk1"/>
              </a:buClr>
              <a:buSzPts val="1100"/>
              <a:buFont typeface="Arial"/>
              <a:buNone/>
            </a:pPr>
            <a:r>
              <a:rPr lang="en" sz="1800">
                <a:solidFill>
                  <a:schemeClr val="dk1"/>
                </a:solidFill>
              </a:rPr>
              <a:t>④</a:t>
            </a:r>
            <a:r>
              <a:rPr b="1" lang="en" sz="1800">
                <a:solidFill>
                  <a:schemeClr val="dk1"/>
                </a:solidFill>
                <a:latin typeface="Lato"/>
                <a:ea typeface="Lato"/>
                <a:cs typeface="Lato"/>
                <a:sym typeface="Lato"/>
              </a:rPr>
              <a:t> </a:t>
            </a:r>
            <a:r>
              <a:rPr lang="en" sz="1800">
                <a:solidFill>
                  <a:schemeClr val="dk1"/>
                </a:solidFill>
                <a:latin typeface="Lato"/>
                <a:ea typeface="Lato"/>
                <a:cs typeface="Lato"/>
                <a:sym typeface="Lato"/>
              </a:rPr>
              <a:t>Wise</a:t>
            </a:r>
            <a:r>
              <a:rPr b="1" lang="en" sz="1800">
                <a:solidFill>
                  <a:schemeClr val="dk1"/>
                </a:solidFill>
                <a:latin typeface="Lato"/>
                <a:ea typeface="Lato"/>
                <a:cs typeface="Lato"/>
                <a:sym typeface="Lato"/>
              </a:rPr>
              <a:t> </a:t>
            </a:r>
            <a:r>
              <a:rPr b="1" lang="en" sz="1900">
                <a:solidFill>
                  <a:srgbClr val="CC0000"/>
                </a:solidFill>
                <a:highlight>
                  <a:schemeClr val="lt1"/>
                </a:highlight>
                <a:latin typeface="Lato"/>
                <a:ea typeface="Lato"/>
                <a:cs typeface="Lato"/>
                <a:sym typeface="Lato"/>
              </a:rPr>
              <a:t>A</a:t>
            </a:r>
            <a:r>
              <a:rPr lang="en" sz="1800">
                <a:solidFill>
                  <a:schemeClr val="dk1"/>
                </a:solidFill>
                <a:latin typeface="Lato"/>
                <a:ea typeface="Lato"/>
                <a:cs typeface="Lato"/>
                <a:sym typeface="Lato"/>
              </a:rPr>
              <a:t>ction</a:t>
            </a:r>
            <a:r>
              <a:rPr b="1" lang="en" sz="1800">
                <a:solidFill>
                  <a:schemeClr val="dk1"/>
                </a:solidFill>
                <a:latin typeface="Lato"/>
                <a:ea typeface="Lato"/>
                <a:cs typeface="Lato"/>
                <a:sym typeface="Lato"/>
              </a:rPr>
              <a:t>: </a:t>
            </a:r>
            <a:r>
              <a:rPr lang="en" sz="1800">
                <a:solidFill>
                  <a:schemeClr val="dk1"/>
                </a:solidFill>
                <a:latin typeface="Lato"/>
                <a:ea typeface="Lato"/>
                <a:cs typeface="Lato"/>
                <a:sym typeface="Lato"/>
              </a:rPr>
              <a:t>We act skillfully and avoid harm, theft, lust, lies, and toxicity.</a:t>
            </a:r>
            <a:endParaRPr sz="1800">
              <a:solidFill>
                <a:schemeClr val="dk1"/>
              </a:solidFill>
              <a:latin typeface="Lato"/>
              <a:ea typeface="Lato"/>
              <a:cs typeface="Lato"/>
              <a:sym typeface="Lato"/>
            </a:endParaRPr>
          </a:p>
          <a:p>
            <a:pPr indent="-228600" lvl="0" marL="228600" rtl="0" algn="l">
              <a:spcBef>
                <a:spcPts val="1000"/>
              </a:spcBef>
              <a:spcAft>
                <a:spcPts val="0"/>
              </a:spcAft>
              <a:buClr>
                <a:schemeClr val="dk1"/>
              </a:buClr>
              <a:buSzPts val="1100"/>
              <a:buFont typeface="Arial"/>
              <a:buNone/>
            </a:pPr>
            <a:r>
              <a:rPr lang="en" sz="1800">
                <a:solidFill>
                  <a:schemeClr val="dk1"/>
                </a:solidFill>
              </a:rPr>
              <a:t>⑤</a:t>
            </a:r>
            <a:r>
              <a:rPr b="1" lang="en" sz="1800">
                <a:solidFill>
                  <a:schemeClr val="dk1"/>
                </a:solidFill>
                <a:latin typeface="Lato"/>
                <a:ea typeface="Lato"/>
                <a:cs typeface="Lato"/>
                <a:sym typeface="Lato"/>
              </a:rPr>
              <a:t> </a:t>
            </a:r>
            <a:r>
              <a:rPr lang="en" sz="1800">
                <a:solidFill>
                  <a:schemeClr val="dk1"/>
                </a:solidFill>
                <a:latin typeface="Lato"/>
                <a:ea typeface="Lato"/>
                <a:cs typeface="Lato"/>
                <a:sym typeface="Lato"/>
              </a:rPr>
              <a:t>Wise</a:t>
            </a:r>
            <a:r>
              <a:rPr b="1" lang="en" sz="1800">
                <a:solidFill>
                  <a:schemeClr val="dk1"/>
                </a:solidFill>
                <a:latin typeface="Lato"/>
                <a:ea typeface="Lato"/>
                <a:cs typeface="Lato"/>
                <a:sym typeface="Lato"/>
              </a:rPr>
              <a:t> </a:t>
            </a:r>
            <a:r>
              <a:rPr b="1" lang="en" sz="1900">
                <a:solidFill>
                  <a:srgbClr val="CC0000"/>
                </a:solidFill>
                <a:highlight>
                  <a:schemeClr val="lt1"/>
                </a:highlight>
                <a:latin typeface="Lato"/>
                <a:ea typeface="Lato"/>
                <a:cs typeface="Lato"/>
                <a:sym typeface="Lato"/>
              </a:rPr>
              <a:t>L</a:t>
            </a:r>
            <a:r>
              <a:rPr lang="en" sz="1800">
                <a:solidFill>
                  <a:schemeClr val="dk1"/>
                </a:solidFill>
                <a:latin typeface="Lato"/>
                <a:ea typeface="Lato"/>
                <a:cs typeface="Lato"/>
                <a:sym typeface="Lato"/>
              </a:rPr>
              <a:t>ivelihood</a:t>
            </a:r>
            <a:r>
              <a:rPr b="1" lang="en" sz="1800">
                <a:solidFill>
                  <a:schemeClr val="dk1"/>
                </a:solidFill>
                <a:latin typeface="Lato"/>
                <a:ea typeface="Lato"/>
                <a:cs typeface="Lato"/>
                <a:sym typeface="Lato"/>
              </a:rPr>
              <a:t>: </a:t>
            </a:r>
            <a:r>
              <a:rPr lang="en" sz="1800">
                <a:solidFill>
                  <a:schemeClr val="dk1"/>
                </a:solidFill>
                <a:latin typeface="Lato"/>
                <a:ea typeface="Lato"/>
                <a:cs typeface="Lato"/>
                <a:sym typeface="Lato"/>
              </a:rPr>
              <a:t>In our work, we try to reduce harm and increase compassion.</a:t>
            </a:r>
            <a:endParaRPr sz="1800">
              <a:solidFill>
                <a:schemeClr val="dk1"/>
              </a:solidFill>
              <a:latin typeface="Lato"/>
              <a:ea typeface="Lato"/>
              <a:cs typeface="Lato"/>
              <a:sym typeface="Lato"/>
            </a:endParaRPr>
          </a:p>
          <a:p>
            <a:pPr indent="-228600" lvl="0" marL="228600" rtl="0" algn="l">
              <a:spcBef>
                <a:spcPts val="1000"/>
              </a:spcBef>
              <a:spcAft>
                <a:spcPts val="0"/>
              </a:spcAft>
              <a:buClr>
                <a:schemeClr val="dk1"/>
              </a:buClr>
              <a:buSzPts val="1100"/>
              <a:buFont typeface="Arial"/>
              <a:buNone/>
            </a:pPr>
            <a:r>
              <a:rPr lang="en" sz="1800">
                <a:solidFill>
                  <a:schemeClr val="dk1"/>
                </a:solidFill>
              </a:rPr>
              <a:t>⑥</a:t>
            </a:r>
            <a:r>
              <a:rPr b="1" lang="en" sz="1800">
                <a:solidFill>
                  <a:schemeClr val="dk1"/>
                </a:solidFill>
                <a:latin typeface="Lato"/>
                <a:ea typeface="Lato"/>
                <a:cs typeface="Lato"/>
                <a:sym typeface="Lato"/>
              </a:rPr>
              <a:t> </a:t>
            </a:r>
            <a:r>
              <a:rPr lang="en" sz="1800">
                <a:solidFill>
                  <a:schemeClr val="dk1"/>
                </a:solidFill>
                <a:latin typeface="Lato"/>
                <a:ea typeface="Lato"/>
                <a:cs typeface="Lato"/>
                <a:sym typeface="Lato"/>
              </a:rPr>
              <a:t>Wise</a:t>
            </a:r>
            <a:r>
              <a:rPr b="1" lang="en" sz="1800">
                <a:solidFill>
                  <a:schemeClr val="dk1"/>
                </a:solidFill>
                <a:latin typeface="Lato"/>
                <a:ea typeface="Lato"/>
                <a:cs typeface="Lato"/>
                <a:sym typeface="Lato"/>
              </a:rPr>
              <a:t> </a:t>
            </a:r>
            <a:r>
              <a:rPr b="1" lang="en" sz="1900">
                <a:solidFill>
                  <a:srgbClr val="BF9000"/>
                </a:solidFill>
                <a:highlight>
                  <a:schemeClr val="lt1"/>
                </a:highlight>
                <a:latin typeface="Lato"/>
                <a:ea typeface="Lato"/>
                <a:cs typeface="Lato"/>
                <a:sym typeface="Lato"/>
              </a:rPr>
              <a:t>E</a:t>
            </a:r>
            <a:r>
              <a:rPr lang="en" sz="1800">
                <a:solidFill>
                  <a:schemeClr val="dk1"/>
                </a:solidFill>
                <a:latin typeface="Lato"/>
                <a:ea typeface="Lato"/>
                <a:cs typeface="Lato"/>
                <a:sym typeface="Lato"/>
              </a:rPr>
              <a:t>ffort</a:t>
            </a:r>
            <a:r>
              <a:rPr b="1" lang="en" sz="1800">
                <a:solidFill>
                  <a:schemeClr val="dk1"/>
                </a:solidFill>
                <a:latin typeface="Lato"/>
                <a:ea typeface="Lato"/>
                <a:cs typeface="Lato"/>
                <a:sym typeface="Lato"/>
              </a:rPr>
              <a:t>: </a:t>
            </a:r>
            <a:r>
              <a:rPr lang="en" sz="1800">
                <a:solidFill>
                  <a:schemeClr val="dk1"/>
                </a:solidFill>
                <a:latin typeface="Lato"/>
                <a:ea typeface="Lato"/>
                <a:cs typeface="Lato"/>
                <a:sym typeface="Lato"/>
              </a:rPr>
              <a:t>We put in balanced energy and pacing to awakening.</a:t>
            </a:r>
            <a:endParaRPr sz="1800">
              <a:solidFill>
                <a:schemeClr val="dk1"/>
              </a:solidFill>
              <a:latin typeface="Lato"/>
              <a:ea typeface="Lato"/>
              <a:cs typeface="Lato"/>
              <a:sym typeface="Lato"/>
            </a:endParaRPr>
          </a:p>
          <a:p>
            <a:pPr indent="-228600" lvl="0" marL="228600" marR="0" rtl="0" algn="l">
              <a:spcBef>
                <a:spcPts val="1000"/>
              </a:spcBef>
              <a:spcAft>
                <a:spcPts val="0"/>
              </a:spcAft>
              <a:buClr>
                <a:schemeClr val="dk1"/>
              </a:buClr>
              <a:buSzPts val="1100"/>
              <a:buFont typeface="Arial"/>
              <a:buNone/>
            </a:pPr>
            <a:r>
              <a:rPr lang="en" sz="1800">
                <a:solidFill>
                  <a:schemeClr val="dk1"/>
                </a:solidFill>
              </a:rPr>
              <a:t>⑦</a:t>
            </a:r>
            <a:r>
              <a:rPr b="1" lang="en" sz="1800">
                <a:solidFill>
                  <a:schemeClr val="dk1"/>
                </a:solidFill>
                <a:latin typeface="Lato"/>
                <a:ea typeface="Lato"/>
                <a:cs typeface="Lato"/>
                <a:sym typeface="Lato"/>
              </a:rPr>
              <a:t> </a:t>
            </a:r>
            <a:r>
              <a:rPr lang="en" sz="1800">
                <a:solidFill>
                  <a:schemeClr val="dk1"/>
                </a:solidFill>
                <a:latin typeface="Lato"/>
                <a:ea typeface="Lato"/>
                <a:cs typeface="Lato"/>
                <a:sym typeface="Lato"/>
              </a:rPr>
              <a:t>Wise</a:t>
            </a:r>
            <a:r>
              <a:rPr b="1" lang="en" sz="1800">
                <a:solidFill>
                  <a:schemeClr val="dk1"/>
                </a:solidFill>
                <a:latin typeface="Lato"/>
                <a:ea typeface="Lato"/>
                <a:cs typeface="Lato"/>
                <a:sym typeface="Lato"/>
              </a:rPr>
              <a:t> </a:t>
            </a:r>
            <a:r>
              <a:rPr b="1" lang="en" sz="1900">
                <a:solidFill>
                  <a:srgbClr val="BF9000"/>
                </a:solidFill>
                <a:highlight>
                  <a:schemeClr val="lt1"/>
                </a:highlight>
                <a:latin typeface="Lato"/>
                <a:ea typeface="Lato"/>
                <a:cs typeface="Lato"/>
                <a:sym typeface="Lato"/>
              </a:rPr>
              <a:t>M</a:t>
            </a:r>
            <a:r>
              <a:rPr lang="en" sz="1800">
                <a:solidFill>
                  <a:schemeClr val="dk1"/>
                </a:solidFill>
                <a:latin typeface="Lato"/>
                <a:ea typeface="Lato"/>
                <a:cs typeface="Lato"/>
                <a:sym typeface="Lato"/>
              </a:rPr>
              <a:t>indfulness</a:t>
            </a:r>
            <a:r>
              <a:rPr b="1" lang="en" sz="1800">
                <a:solidFill>
                  <a:schemeClr val="dk1"/>
                </a:solidFill>
                <a:latin typeface="Lato"/>
                <a:ea typeface="Lato"/>
                <a:cs typeface="Lato"/>
                <a:sym typeface="Lato"/>
              </a:rPr>
              <a:t>: </a:t>
            </a:r>
            <a:r>
              <a:rPr lang="en" sz="1800">
                <a:solidFill>
                  <a:schemeClr val="dk1"/>
                </a:solidFill>
                <a:latin typeface="Lato"/>
                <a:ea typeface="Lato"/>
                <a:cs typeface="Lato"/>
                <a:sym typeface="Lato"/>
              </a:rPr>
              <a:t>We practice non-reactivity, being present, and looking deeply.</a:t>
            </a:r>
            <a:endParaRPr sz="1800">
              <a:solidFill>
                <a:schemeClr val="dk1"/>
              </a:solidFill>
              <a:latin typeface="Lato"/>
              <a:ea typeface="Lato"/>
              <a:cs typeface="Lato"/>
              <a:sym typeface="Lato"/>
            </a:endParaRPr>
          </a:p>
          <a:p>
            <a:pPr indent="-228600" lvl="0" marL="228600" rtl="0" algn="l">
              <a:spcBef>
                <a:spcPts val="1000"/>
              </a:spcBef>
              <a:spcAft>
                <a:spcPts val="1000"/>
              </a:spcAft>
              <a:buClr>
                <a:schemeClr val="dk1"/>
              </a:buClr>
              <a:buSzPts val="1100"/>
              <a:buFont typeface="Arial"/>
              <a:buNone/>
            </a:pPr>
            <a:r>
              <a:rPr lang="en" sz="1800">
                <a:solidFill>
                  <a:schemeClr val="dk1"/>
                </a:solidFill>
              </a:rPr>
              <a:t>⑧</a:t>
            </a:r>
            <a:r>
              <a:rPr b="1" lang="en" sz="1800">
                <a:solidFill>
                  <a:schemeClr val="dk1"/>
                </a:solidFill>
                <a:latin typeface="Lato"/>
                <a:ea typeface="Lato"/>
                <a:cs typeface="Lato"/>
                <a:sym typeface="Lato"/>
              </a:rPr>
              <a:t> </a:t>
            </a:r>
            <a:r>
              <a:rPr lang="en" sz="1800">
                <a:solidFill>
                  <a:schemeClr val="dk1"/>
                </a:solidFill>
                <a:latin typeface="Lato"/>
                <a:ea typeface="Lato"/>
                <a:cs typeface="Lato"/>
                <a:sym typeface="Lato"/>
              </a:rPr>
              <a:t>Wise</a:t>
            </a:r>
            <a:r>
              <a:rPr b="1" lang="en" sz="1800">
                <a:solidFill>
                  <a:schemeClr val="dk1"/>
                </a:solidFill>
                <a:latin typeface="Lato"/>
                <a:ea typeface="Lato"/>
                <a:cs typeface="Lato"/>
                <a:sym typeface="Lato"/>
              </a:rPr>
              <a:t> </a:t>
            </a:r>
            <a:r>
              <a:rPr b="1" lang="en" sz="1900">
                <a:solidFill>
                  <a:srgbClr val="BF9000"/>
                </a:solidFill>
                <a:highlight>
                  <a:schemeClr val="lt1"/>
                </a:highlight>
                <a:latin typeface="Lato"/>
                <a:ea typeface="Lato"/>
                <a:cs typeface="Lato"/>
                <a:sym typeface="Lato"/>
              </a:rPr>
              <a:t>C</a:t>
            </a:r>
            <a:r>
              <a:rPr lang="en" sz="1800">
                <a:solidFill>
                  <a:schemeClr val="dk1"/>
                </a:solidFill>
                <a:latin typeface="Lato"/>
                <a:ea typeface="Lato"/>
                <a:cs typeface="Lato"/>
                <a:sym typeface="Lato"/>
              </a:rPr>
              <a:t>oncentration</a:t>
            </a:r>
            <a:r>
              <a:rPr b="1" lang="en" sz="1800">
                <a:solidFill>
                  <a:schemeClr val="dk1"/>
                </a:solidFill>
                <a:latin typeface="Lato"/>
                <a:ea typeface="Lato"/>
                <a:cs typeface="Lato"/>
                <a:sym typeface="Lato"/>
              </a:rPr>
              <a:t>: </a:t>
            </a:r>
            <a:r>
              <a:rPr lang="en" sz="1800">
                <a:solidFill>
                  <a:schemeClr val="dk1"/>
                </a:solidFill>
                <a:latin typeface="Lato"/>
                <a:ea typeface="Lato"/>
                <a:cs typeface="Lato"/>
                <a:sym typeface="Lato"/>
              </a:rPr>
              <a:t>We train the mind to be focused and undistracted.</a:t>
            </a:r>
            <a:endParaRPr sz="1700">
              <a:solidFill>
                <a:srgbClr val="000000"/>
              </a:solidFill>
              <a:latin typeface="Lora"/>
              <a:ea typeface="Lora"/>
              <a:cs typeface="Lora"/>
              <a:sym typeface="Lora"/>
            </a:endParaRPr>
          </a:p>
        </p:txBody>
      </p:sp>
      <p:pic>
        <p:nvPicPr>
          <p:cNvPr id="283" name="Google Shape;283;p44"/>
          <p:cNvPicPr preferRelativeResize="0"/>
          <p:nvPr/>
        </p:nvPicPr>
        <p:blipFill>
          <a:blip r:embed="rId5">
            <a:alphaModFix/>
          </a:blip>
          <a:stretch>
            <a:fillRect/>
          </a:stretch>
        </p:blipFill>
        <p:spPr>
          <a:xfrm>
            <a:off x="32575" y="75125"/>
            <a:ext cx="1140351" cy="1103075"/>
          </a:xfrm>
          <a:prstGeom prst="rect">
            <a:avLst/>
          </a:prstGeom>
          <a:noFill/>
          <a:ln>
            <a:noFill/>
          </a:ln>
        </p:spPr>
      </p:pic>
      <p:pic>
        <p:nvPicPr>
          <p:cNvPr id="284" name="Google Shape;284;p44"/>
          <p:cNvPicPr preferRelativeResize="0"/>
          <p:nvPr/>
        </p:nvPicPr>
        <p:blipFill>
          <a:blip r:embed="rId5">
            <a:alphaModFix/>
          </a:blip>
          <a:stretch>
            <a:fillRect/>
          </a:stretch>
        </p:blipFill>
        <p:spPr>
          <a:xfrm>
            <a:off x="7959675" y="75125"/>
            <a:ext cx="1140351" cy="1103075"/>
          </a:xfrm>
          <a:prstGeom prst="rect">
            <a:avLst/>
          </a:prstGeom>
          <a:noFill/>
          <a:ln>
            <a:noFill/>
          </a:ln>
          <a:effectLst>
            <a:reflection blurRad="0" dir="5400000" dist="38100" endA="0" endPos="30000" fadeDir="5400012" kx="0" rotWithShape="0" algn="bl" stPos="0" sy="-100000" ky="0"/>
          </a:effectLst>
        </p:spPr>
      </p:pic>
      <p:sp>
        <p:nvSpPr>
          <p:cNvPr id="285" name="Google Shape;285;p44"/>
          <p:cNvSpPr txBox="1"/>
          <p:nvPr/>
        </p:nvSpPr>
        <p:spPr>
          <a:xfrm>
            <a:off x="1732849" y="6216650"/>
            <a:ext cx="7056000" cy="477000"/>
          </a:xfrm>
          <a:prstGeom prst="rect">
            <a:avLst/>
          </a:prstGeom>
          <a:noFill/>
          <a:ln>
            <a:noFill/>
          </a:ln>
        </p:spPr>
        <p:txBody>
          <a:bodyPr anchorCtr="0" anchor="t" bIns="91425" lIns="91425" spcFirstLastPara="1" rIns="91425" wrap="square" tIns="91425">
            <a:spAutoFit/>
          </a:bodyPr>
          <a:lstStyle/>
          <a:p>
            <a:pPr indent="0" lvl="0" marL="0" marR="381388" rtl="0" algn="r">
              <a:spcBef>
                <a:spcPts val="0"/>
              </a:spcBef>
              <a:spcAft>
                <a:spcPts val="0"/>
              </a:spcAft>
              <a:buNone/>
            </a:pPr>
            <a:r>
              <a:rPr lang="en" sz="1500">
                <a:solidFill>
                  <a:srgbClr val="B7B7B7"/>
                </a:solidFill>
                <a:latin typeface="Lora"/>
                <a:ea typeface="Lora"/>
                <a:cs typeface="Lora"/>
                <a:sym typeface="Lora"/>
              </a:rPr>
              <a:t>(share screen: </a:t>
            </a:r>
            <a:r>
              <a:rPr lang="en" sz="1500" u="sng">
                <a:solidFill>
                  <a:srgbClr val="B7B7B7"/>
                </a:solidFill>
                <a:latin typeface="Lora"/>
                <a:ea typeface="Lora"/>
                <a:cs typeface="Lora"/>
                <a:sym typeface="Lora"/>
                <a:hlinkClick r:id="rId6">
                  <a:extLst>
                    <a:ext uri="{A12FA001-AC4F-418D-AE19-62706E023703}">
                      <ahyp:hlinkClr val="tx"/>
                    </a:ext>
                  </a:extLst>
                </a:hlinkClick>
              </a:rPr>
              <a:t>http://</a:t>
            </a:r>
            <a:r>
              <a:rPr b="1" lang="en" sz="1900" u="sng">
                <a:solidFill>
                  <a:srgbClr val="90C226"/>
                </a:solidFill>
                <a:latin typeface="Lora"/>
                <a:ea typeface="Lora"/>
                <a:cs typeface="Lora"/>
                <a:sym typeface="Lora"/>
                <a:hlinkClick r:id="rId7">
                  <a:extLst>
                    <a:ext uri="{A12FA001-AC4F-418D-AE19-62706E023703}">
                      <ahyp:hlinkClr val="tx"/>
                    </a:ext>
                  </a:extLst>
                </a:hlinkClick>
              </a:rPr>
              <a:t>slides</a:t>
            </a:r>
            <a:r>
              <a:rPr lang="en" sz="1500" u="sng">
                <a:solidFill>
                  <a:srgbClr val="B7B7B7"/>
                </a:solidFill>
                <a:latin typeface="Lora"/>
                <a:ea typeface="Lora"/>
                <a:cs typeface="Lora"/>
                <a:sym typeface="Lora"/>
                <a:hlinkClick r:id="rId8">
                  <a:extLst>
                    <a:ext uri="{A12FA001-AC4F-418D-AE19-62706E023703}">
                      <ahyp:hlinkClr val="tx"/>
                    </a:ext>
                  </a:extLst>
                </a:hlinkClick>
              </a:rPr>
              <a:t>.rd.rocks</a:t>
            </a:r>
            <a:r>
              <a:rPr lang="en" sz="1500">
                <a:solidFill>
                  <a:srgbClr val="B7B7B7"/>
                </a:solidFill>
                <a:latin typeface="Lora"/>
                <a:ea typeface="Lora"/>
                <a:cs typeface="Lora"/>
                <a:sym typeface="Lora"/>
              </a:rPr>
              <a:t>)</a:t>
            </a:r>
            <a:endParaRPr>
              <a:solidFill>
                <a:srgbClr val="B7B7B7"/>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9" name="Shape 289"/>
        <p:cNvGrpSpPr/>
        <p:nvPr/>
      </p:nvGrpSpPr>
      <p:grpSpPr>
        <a:xfrm>
          <a:off x="0" y="0"/>
          <a:ext cx="0" cy="0"/>
          <a:chOff x="0" y="0"/>
          <a:chExt cx="0" cy="0"/>
        </a:xfrm>
      </p:grpSpPr>
      <p:sp>
        <p:nvSpPr>
          <p:cNvPr id="290" name="Google Shape;290;p45"/>
          <p:cNvSpPr txBox="1"/>
          <p:nvPr/>
        </p:nvSpPr>
        <p:spPr>
          <a:xfrm>
            <a:off x="1052925" y="6201775"/>
            <a:ext cx="7038000" cy="554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i="1" lang="en" sz="1800">
                <a:solidFill>
                  <a:srgbClr val="EFEFEF"/>
                </a:solidFill>
                <a:latin typeface="Lora"/>
                <a:ea typeface="Lora"/>
                <a:cs typeface="Lora"/>
                <a:sym typeface="Lora"/>
              </a:rPr>
              <a:t>(share screen</a:t>
            </a:r>
            <a:r>
              <a:rPr i="1" lang="en" sz="1800">
                <a:solidFill>
                  <a:srgbClr val="EFEFEF"/>
                </a:solidFill>
                <a:latin typeface="Lora"/>
                <a:ea typeface="Lora"/>
                <a:cs typeface="Lora"/>
                <a:sym typeface="Lora"/>
              </a:rPr>
              <a:t>:  </a:t>
            </a:r>
            <a:r>
              <a:rPr i="1" lang="en" sz="1800" u="sng">
                <a:solidFill>
                  <a:srgbClr val="EFEFEF"/>
                </a:solidFill>
                <a:latin typeface="Lora"/>
                <a:ea typeface="Lora"/>
                <a:cs typeface="Lora"/>
                <a:sym typeface="Lora"/>
                <a:hlinkClick r:id="rId3">
                  <a:extLst>
                    <a:ext uri="{A12FA001-AC4F-418D-AE19-62706E023703}">
                      <ahyp:hlinkClr val="tx"/>
                    </a:ext>
                  </a:extLst>
                </a:hlinkClick>
              </a:rPr>
              <a:t>http://</a:t>
            </a:r>
            <a:r>
              <a:rPr b="1" i="1" lang="en" sz="2400" u="sng">
                <a:solidFill>
                  <a:srgbClr val="93C47D"/>
                </a:solidFill>
                <a:latin typeface="Lora"/>
                <a:ea typeface="Lora"/>
                <a:cs typeface="Lora"/>
                <a:sym typeface="Lora"/>
                <a:hlinkClick r:id="rId4">
                  <a:extLst>
                    <a:ext uri="{A12FA001-AC4F-418D-AE19-62706E023703}">
                      <ahyp:hlinkClr val="tx"/>
                    </a:ext>
                  </a:extLst>
                </a:hlinkClick>
              </a:rPr>
              <a:t>timers</a:t>
            </a:r>
            <a:r>
              <a:rPr i="1" lang="en" sz="1800" u="sng">
                <a:solidFill>
                  <a:srgbClr val="EFEFEF"/>
                </a:solidFill>
                <a:latin typeface="Lora"/>
                <a:ea typeface="Lora"/>
                <a:cs typeface="Lora"/>
                <a:sym typeface="Lora"/>
                <a:hlinkClick r:id="rId5">
                  <a:extLst>
                    <a:ext uri="{A12FA001-AC4F-418D-AE19-62706E023703}">
                      <ahyp:hlinkClr val="tx"/>
                    </a:ext>
                  </a:extLst>
                </a:hlinkClick>
              </a:rPr>
              <a:t>.rd.rocks</a:t>
            </a:r>
            <a:endParaRPr i="1" sz="1800">
              <a:solidFill>
                <a:srgbClr val="EFEFEF"/>
              </a:solidFill>
              <a:latin typeface="Lora"/>
              <a:ea typeface="Lora"/>
              <a:cs typeface="Lora"/>
              <a:sym typeface="Lora"/>
            </a:endParaRPr>
          </a:p>
        </p:txBody>
      </p:sp>
      <p:sp>
        <p:nvSpPr>
          <p:cNvPr id="291" name="Google Shape;291;p45"/>
          <p:cNvSpPr txBox="1"/>
          <p:nvPr>
            <p:ph type="title"/>
          </p:nvPr>
        </p:nvSpPr>
        <p:spPr>
          <a:xfrm rot="469">
            <a:off x="1419075" y="-181950"/>
            <a:ext cx="6599700" cy="1466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b="1" i="1" lang="en" sz="3100">
                <a:solidFill>
                  <a:schemeClr val="lt1"/>
                </a:solidFill>
                <a:latin typeface="Lora"/>
                <a:ea typeface="Lora"/>
                <a:cs typeface="Lora"/>
                <a:sym typeface="Lora"/>
              </a:rPr>
              <a:t>timers:</a:t>
            </a:r>
            <a:endParaRPr b="1" i="1" sz="3100">
              <a:solidFill>
                <a:schemeClr val="lt1"/>
              </a:solidFill>
              <a:latin typeface="Lora"/>
              <a:ea typeface="Lora"/>
              <a:cs typeface="Lora"/>
              <a:sym typeface="Lora"/>
            </a:endParaRPr>
          </a:p>
          <a:p>
            <a:pPr indent="0" lvl="0" marL="0" rtl="0" algn="ctr">
              <a:spcBef>
                <a:spcPts val="0"/>
              </a:spcBef>
              <a:spcAft>
                <a:spcPts val="0"/>
              </a:spcAft>
              <a:buNone/>
            </a:pPr>
            <a:r>
              <a:rPr i="1" lang="en" sz="2700">
                <a:solidFill>
                  <a:schemeClr val="lt1"/>
                </a:solidFill>
                <a:latin typeface="Lora"/>
                <a:ea typeface="Lora"/>
                <a:cs typeface="Lora"/>
                <a:sym typeface="Lora"/>
              </a:rPr>
              <a:t>for silent sit meditations</a:t>
            </a:r>
            <a:r>
              <a:rPr i="1" lang="en" sz="2700">
                <a:solidFill>
                  <a:schemeClr val="lt1"/>
                </a:solidFill>
                <a:latin typeface="Lora"/>
                <a:ea typeface="Lora"/>
                <a:cs typeface="Lora"/>
                <a:sym typeface="Lora"/>
              </a:rPr>
              <a:t>.</a:t>
            </a:r>
            <a:endParaRPr i="1" sz="2700">
              <a:solidFill>
                <a:schemeClr val="lt1"/>
              </a:solidFill>
              <a:latin typeface="Lora"/>
              <a:ea typeface="Lora"/>
              <a:cs typeface="Lora"/>
              <a:sym typeface="Lora"/>
            </a:endParaRPr>
          </a:p>
        </p:txBody>
      </p:sp>
      <p:sp>
        <p:nvSpPr>
          <p:cNvPr id="292" name="Google Shape;292;p45"/>
          <p:cNvSpPr txBox="1"/>
          <p:nvPr/>
        </p:nvSpPr>
        <p:spPr>
          <a:xfrm>
            <a:off x="557925" y="1596238"/>
            <a:ext cx="8322000" cy="42945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i="1" lang="en" sz="1900">
                <a:solidFill>
                  <a:schemeClr val="lt1"/>
                </a:solidFill>
                <a:latin typeface="Lora"/>
                <a:ea typeface="Lora"/>
                <a:cs typeface="Lora"/>
                <a:sym typeface="Lora"/>
              </a:rPr>
              <a:t>How long?</a:t>
            </a:r>
            <a:endParaRPr i="1" sz="1900">
              <a:solidFill>
                <a:schemeClr val="lt1"/>
              </a:solidFill>
              <a:latin typeface="Lora"/>
              <a:ea typeface="Lora"/>
              <a:cs typeface="Lora"/>
              <a:sym typeface="Lora"/>
            </a:endParaRPr>
          </a:p>
          <a:p>
            <a:pPr indent="0" lvl="0" marL="0" rtl="0" algn="ctr">
              <a:spcBef>
                <a:spcPts val="0"/>
              </a:spcBef>
              <a:spcAft>
                <a:spcPts val="0"/>
              </a:spcAft>
              <a:buNone/>
            </a:pPr>
            <a:r>
              <a:t/>
            </a:r>
            <a:endParaRPr i="1" sz="1900">
              <a:solidFill>
                <a:srgbClr val="666666"/>
              </a:solidFill>
              <a:latin typeface="Lora"/>
              <a:ea typeface="Lora"/>
              <a:cs typeface="Lora"/>
              <a:sym typeface="Lora"/>
            </a:endParaRPr>
          </a:p>
          <a:p>
            <a:pPr indent="0" lvl="0" marL="0" rtl="0" algn="ctr">
              <a:spcBef>
                <a:spcPts val="0"/>
              </a:spcBef>
              <a:spcAft>
                <a:spcPts val="0"/>
              </a:spcAft>
              <a:buNone/>
            </a:pPr>
            <a:r>
              <a:rPr i="1" lang="en" sz="1900" u="sng">
                <a:solidFill>
                  <a:schemeClr val="hlink"/>
                </a:solidFill>
                <a:latin typeface="Lora"/>
                <a:ea typeface="Lora"/>
                <a:cs typeface="Lora"/>
                <a:sym typeface="Lora"/>
                <a:hlinkClick r:id="rId6"/>
              </a:rPr>
              <a:t>3 min</a:t>
            </a:r>
            <a:r>
              <a:rPr i="1" lang="en" sz="1900">
                <a:solidFill>
                  <a:srgbClr val="666666"/>
                </a:solidFill>
                <a:latin typeface="Lora"/>
                <a:ea typeface="Lora"/>
                <a:cs typeface="Lora"/>
                <a:sym typeface="Lora"/>
              </a:rPr>
              <a:t> </a:t>
            </a:r>
            <a:endParaRPr i="1" sz="1900">
              <a:solidFill>
                <a:srgbClr val="666666"/>
              </a:solidFill>
              <a:latin typeface="Lora"/>
              <a:ea typeface="Lora"/>
              <a:cs typeface="Lora"/>
              <a:sym typeface="Lora"/>
            </a:endParaRPr>
          </a:p>
          <a:p>
            <a:pPr indent="0" lvl="0" marL="0" rtl="0" algn="ctr">
              <a:spcBef>
                <a:spcPts val="0"/>
              </a:spcBef>
              <a:spcAft>
                <a:spcPts val="0"/>
              </a:spcAft>
              <a:buNone/>
            </a:pPr>
            <a:r>
              <a:t/>
            </a:r>
            <a:endParaRPr i="1" sz="1100">
              <a:solidFill>
                <a:srgbClr val="666666"/>
              </a:solidFill>
              <a:latin typeface="Lora"/>
              <a:ea typeface="Lora"/>
              <a:cs typeface="Lora"/>
              <a:sym typeface="Lora"/>
            </a:endParaRPr>
          </a:p>
          <a:p>
            <a:pPr indent="0" lvl="0" marL="0" rtl="0" algn="ctr">
              <a:spcBef>
                <a:spcPts val="0"/>
              </a:spcBef>
              <a:spcAft>
                <a:spcPts val="0"/>
              </a:spcAft>
              <a:buNone/>
            </a:pPr>
            <a:r>
              <a:rPr i="1" lang="en" sz="1900" u="sng">
                <a:solidFill>
                  <a:schemeClr val="hlink"/>
                </a:solidFill>
                <a:latin typeface="Lora"/>
                <a:ea typeface="Lora"/>
                <a:cs typeface="Lora"/>
                <a:sym typeface="Lora"/>
                <a:hlinkClick r:id="rId7"/>
              </a:rPr>
              <a:t>5 min</a:t>
            </a:r>
            <a:r>
              <a:rPr i="1" lang="en" sz="1900">
                <a:solidFill>
                  <a:srgbClr val="666666"/>
                </a:solidFill>
                <a:latin typeface="Lora"/>
                <a:ea typeface="Lora"/>
                <a:cs typeface="Lora"/>
                <a:sym typeface="Lora"/>
              </a:rPr>
              <a:t> </a:t>
            </a:r>
            <a:endParaRPr i="1" sz="1900">
              <a:solidFill>
                <a:srgbClr val="666666"/>
              </a:solidFill>
              <a:latin typeface="Lora"/>
              <a:ea typeface="Lora"/>
              <a:cs typeface="Lora"/>
              <a:sym typeface="Lora"/>
            </a:endParaRPr>
          </a:p>
          <a:p>
            <a:pPr indent="0" lvl="0" marL="0" rtl="0" algn="ctr">
              <a:spcBef>
                <a:spcPts val="0"/>
              </a:spcBef>
              <a:spcAft>
                <a:spcPts val="0"/>
              </a:spcAft>
              <a:buNone/>
            </a:pPr>
            <a:r>
              <a:t/>
            </a:r>
            <a:endParaRPr i="1" sz="1100">
              <a:solidFill>
                <a:srgbClr val="666666"/>
              </a:solidFill>
              <a:latin typeface="Lora"/>
              <a:ea typeface="Lora"/>
              <a:cs typeface="Lora"/>
              <a:sym typeface="Lora"/>
            </a:endParaRPr>
          </a:p>
          <a:p>
            <a:pPr indent="0" lvl="0" marL="0" rtl="0" algn="ctr">
              <a:spcBef>
                <a:spcPts val="0"/>
              </a:spcBef>
              <a:spcAft>
                <a:spcPts val="0"/>
              </a:spcAft>
              <a:buNone/>
            </a:pPr>
            <a:r>
              <a:rPr i="1" lang="en" sz="1900" u="sng">
                <a:solidFill>
                  <a:schemeClr val="hlink"/>
                </a:solidFill>
                <a:latin typeface="Lora"/>
                <a:ea typeface="Lora"/>
                <a:cs typeface="Lora"/>
                <a:sym typeface="Lora"/>
                <a:hlinkClick r:id="rId8"/>
              </a:rPr>
              <a:t>10 min</a:t>
            </a:r>
            <a:endParaRPr i="1" sz="1900">
              <a:solidFill>
                <a:srgbClr val="666666"/>
              </a:solidFill>
              <a:latin typeface="Lora"/>
              <a:ea typeface="Lora"/>
              <a:cs typeface="Lora"/>
              <a:sym typeface="Lora"/>
            </a:endParaRPr>
          </a:p>
          <a:p>
            <a:pPr indent="0" lvl="0" marL="0" rtl="0" algn="ctr">
              <a:spcBef>
                <a:spcPts val="0"/>
              </a:spcBef>
              <a:spcAft>
                <a:spcPts val="0"/>
              </a:spcAft>
              <a:buClr>
                <a:schemeClr val="dk1"/>
              </a:buClr>
              <a:buSzPts val="1100"/>
              <a:buFont typeface="Arial"/>
              <a:buNone/>
            </a:pPr>
            <a:r>
              <a:t/>
            </a:r>
            <a:endParaRPr i="1" sz="1100">
              <a:solidFill>
                <a:srgbClr val="666666"/>
              </a:solidFill>
              <a:latin typeface="Lora"/>
              <a:ea typeface="Lora"/>
              <a:cs typeface="Lora"/>
              <a:sym typeface="Lora"/>
            </a:endParaRPr>
          </a:p>
          <a:p>
            <a:pPr indent="0" lvl="0" marL="0" rtl="0" algn="ctr">
              <a:spcBef>
                <a:spcPts val="0"/>
              </a:spcBef>
              <a:spcAft>
                <a:spcPts val="0"/>
              </a:spcAft>
              <a:buNone/>
            </a:pPr>
            <a:r>
              <a:rPr i="1" lang="en" sz="1900" u="sng">
                <a:solidFill>
                  <a:schemeClr val="hlink"/>
                </a:solidFill>
                <a:latin typeface="Lora"/>
                <a:ea typeface="Lora"/>
                <a:cs typeface="Lora"/>
                <a:sym typeface="Lora"/>
                <a:hlinkClick r:id="rId9"/>
              </a:rPr>
              <a:t>15 min</a:t>
            </a:r>
            <a:r>
              <a:rPr i="1" lang="en" sz="1900">
                <a:solidFill>
                  <a:srgbClr val="666666"/>
                </a:solidFill>
                <a:latin typeface="Lora"/>
                <a:ea typeface="Lora"/>
                <a:cs typeface="Lora"/>
                <a:sym typeface="Lora"/>
              </a:rPr>
              <a:t>  </a:t>
            </a:r>
            <a:endParaRPr i="1" sz="1900">
              <a:solidFill>
                <a:srgbClr val="666666"/>
              </a:solidFill>
              <a:latin typeface="Lora"/>
              <a:ea typeface="Lora"/>
              <a:cs typeface="Lora"/>
              <a:sym typeface="Lora"/>
            </a:endParaRPr>
          </a:p>
          <a:p>
            <a:pPr indent="0" lvl="0" marL="0" rtl="0" algn="ctr">
              <a:spcBef>
                <a:spcPts val="0"/>
              </a:spcBef>
              <a:spcAft>
                <a:spcPts val="0"/>
              </a:spcAft>
              <a:buClr>
                <a:schemeClr val="dk1"/>
              </a:buClr>
              <a:buSzPts val="1100"/>
              <a:buFont typeface="Arial"/>
              <a:buNone/>
            </a:pPr>
            <a:r>
              <a:t/>
            </a:r>
            <a:endParaRPr i="1" sz="1100">
              <a:solidFill>
                <a:srgbClr val="666666"/>
              </a:solidFill>
              <a:latin typeface="Lora"/>
              <a:ea typeface="Lora"/>
              <a:cs typeface="Lora"/>
              <a:sym typeface="Lora"/>
            </a:endParaRPr>
          </a:p>
          <a:p>
            <a:pPr indent="0" lvl="0" marL="0" rtl="0" algn="ctr">
              <a:spcBef>
                <a:spcPts val="0"/>
              </a:spcBef>
              <a:spcAft>
                <a:spcPts val="0"/>
              </a:spcAft>
              <a:buNone/>
            </a:pPr>
            <a:r>
              <a:rPr i="1" lang="en" sz="1900" u="sng">
                <a:solidFill>
                  <a:schemeClr val="hlink"/>
                </a:solidFill>
                <a:latin typeface="Lora"/>
                <a:ea typeface="Lora"/>
                <a:cs typeface="Lora"/>
                <a:sym typeface="Lora"/>
                <a:hlinkClick r:id="rId10"/>
              </a:rPr>
              <a:t>20 min</a:t>
            </a:r>
            <a:r>
              <a:rPr i="1" lang="en" sz="1900">
                <a:solidFill>
                  <a:srgbClr val="666666"/>
                </a:solidFill>
                <a:latin typeface="Lora"/>
                <a:ea typeface="Lora"/>
                <a:cs typeface="Lora"/>
                <a:sym typeface="Lora"/>
              </a:rPr>
              <a:t>  </a:t>
            </a:r>
            <a:endParaRPr i="1" sz="1900">
              <a:solidFill>
                <a:srgbClr val="666666"/>
              </a:solidFill>
              <a:latin typeface="Lora"/>
              <a:ea typeface="Lora"/>
              <a:cs typeface="Lora"/>
              <a:sym typeface="Lora"/>
            </a:endParaRPr>
          </a:p>
          <a:p>
            <a:pPr indent="0" lvl="0" marL="0" rtl="0" algn="ctr">
              <a:spcBef>
                <a:spcPts val="0"/>
              </a:spcBef>
              <a:spcAft>
                <a:spcPts val="0"/>
              </a:spcAft>
              <a:buClr>
                <a:schemeClr val="dk1"/>
              </a:buClr>
              <a:buSzPts val="1100"/>
              <a:buFont typeface="Arial"/>
              <a:buNone/>
            </a:pPr>
            <a:r>
              <a:t/>
            </a:r>
            <a:endParaRPr i="1" sz="1100">
              <a:solidFill>
                <a:srgbClr val="666666"/>
              </a:solidFill>
              <a:latin typeface="Lora"/>
              <a:ea typeface="Lora"/>
              <a:cs typeface="Lora"/>
              <a:sym typeface="Lora"/>
            </a:endParaRPr>
          </a:p>
          <a:p>
            <a:pPr indent="0" lvl="0" marL="0" rtl="0" algn="ctr">
              <a:spcBef>
                <a:spcPts val="0"/>
              </a:spcBef>
              <a:spcAft>
                <a:spcPts val="0"/>
              </a:spcAft>
              <a:buNone/>
            </a:pPr>
            <a:r>
              <a:rPr i="1" lang="en" sz="1900" u="sng">
                <a:solidFill>
                  <a:schemeClr val="hlink"/>
                </a:solidFill>
                <a:latin typeface="Lora"/>
                <a:ea typeface="Lora"/>
                <a:cs typeface="Lora"/>
                <a:sym typeface="Lora"/>
                <a:hlinkClick r:id="rId11"/>
              </a:rPr>
              <a:t>30 min  </a:t>
            </a:r>
            <a:endParaRPr i="1" sz="1900">
              <a:solidFill>
                <a:srgbClr val="666666"/>
              </a:solidFill>
              <a:latin typeface="Lora"/>
              <a:ea typeface="Lora"/>
              <a:cs typeface="Lora"/>
              <a:sym typeface="Lora"/>
            </a:endParaRPr>
          </a:p>
          <a:p>
            <a:pPr indent="0" lvl="0" marL="0" rtl="0" algn="ctr">
              <a:spcBef>
                <a:spcPts val="0"/>
              </a:spcBef>
              <a:spcAft>
                <a:spcPts val="0"/>
              </a:spcAft>
              <a:buClr>
                <a:schemeClr val="dk1"/>
              </a:buClr>
              <a:buSzPts val="1100"/>
              <a:buFont typeface="Arial"/>
              <a:buNone/>
            </a:pPr>
            <a:r>
              <a:t/>
            </a:r>
            <a:endParaRPr i="1" sz="1100">
              <a:solidFill>
                <a:srgbClr val="666666"/>
              </a:solidFill>
              <a:latin typeface="Lora"/>
              <a:ea typeface="Lora"/>
              <a:cs typeface="Lora"/>
              <a:sym typeface="Lora"/>
            </a:endParaRPr>
          </a:p>
          <a:p>
            <a:pPr indent="0" lvl="0" marL="0" rtl="0" algn="ctr">
              <a:spcBef>
                <a:spcPts val="0"/>
              </a:spcBef>
              <a:spcAft>
                <a:spcPts val="0"/>
              </a:spcAft>
              <a:buNone/>
            </a:pPr>
            <a:r>
              <a:rPr i="1" lang="en" sz="1900" u="sng">
                <a:solidFill>
                  <a:schemeClr val="hlink"/>
                </a:solidFill>
                <a:latin typeface="Lora"/>
                <a:ea typeface="Lora"/>
                <a:cs typeface="Lora"/>
                <a:sym typeface="Lora"/>
                <a:hlinkClick r:id="rId12"/>
              </a:rPr>
              <a:t>45 min</a:t>
            </a:r>
            <a:r>
              <a:rPr i="1" lang="en" sz="1900">
                <a:solidFill>
                  <a:srgbClr val="666666"/>
                </a:solidFill>
                <a:latin typeface="Lora"/>
                <a:ea typeface="Lora"/>
                <a:cs typeface="Lora"/>
                <a:sym typeface="Lora"/>
              </a:rPr>
              <a:t>  </a:t>
            </a:r>
            <a:endParaRPr i="1" sz="1900">
              <a:solidFill>
                <a:srgbClr val="666666"/>
              </a:solidFill>
              <a:latin typeface="Lora"/>
              <a:ea typeface="Lora"/>
              <a:cs typeface="Lora"/>
              <a:sym typeface="Lora"/>
            </a:endParaRPr>
          </a:p>
          <a:p>
            <a:pPr indent="0" lvl="0" marL="0" rtl="0" algn="ctr">
              <a:spcBef>
                <a:spcPts val="0"/>
              </a:spcBef>
              <a:spcAft>
                <a:spcPts val="0"/>
              </a:spcAft>
              <a:buClr>
                <a:schemeClr val="dk1"/>
              </a:buClr>
              <a:buSzPts val="1100"/>
              <a:buFont typeface="Arial"/>
              <a:buNone/>
            </a:pPr>
            <a:r>
              <a:t/>
            </a:r>
            <a:endParaRPr i="1" sz="1100">
              <a:solidFill>
                <a:srgbClr val="666666"/>
              </a:solidFill>
              <a:latin typeface="Lora"/>
              <a:ea typeface="Lora"/>
              <a:cs typeface="Lora"/>
              <a:sym typeface="Lora"/>
            </a:endParaRPr>
          </a:p>
          <a:p>
            <a:pPr indent="0" lvl="0" marL="0" rtl="0" algn="ctr">
              <a:spcBef>
                <a:spcPts val="0"/>
              </a:spcBef>
              <a:spcAft>
                <a:spcPts val="0"/>
              </a:spcAft>
              <a:buNone/>
            </a:pPr>
            <a:r>
              <a:rPr i="1" lang="en" sz="1900" u="sng">
                <a:solidFill>
                  <a:schemeClr val="hlink"/>
                </a:solidFill>
                <a:latin typeface="Lora"/>
                <a:ea typeface="Lora"/>
                <a:cs typeface="Lora"/>
                <a:sym typeface="Lora"/>
                <a:hlinkClick r:id="rId13"/>
              </a:rPr>
              <a:t>60 min</a:t>
            </a:r>
            <a:r>
              <a:rPr i="1" lang="en" sz="1700">
                <a:solidFill>
                  <a:srgbClr val="666666"/>
                </a:solidFill>
                <a:latin typeface="Lora"/>
                <a:ea typeface="Lora"/>
                <a:cs typeface="Lora"/>
                <a:sym typeface="Lora"/>
              </a:rPr>
              <a:t> </a:t>
            </a:r>
            <a:endParaRPr i="1" sz="1700">
              <a:solidFill>
                <a:srgbClr val="93C47D"/>
              </a:solidFill>
              <a:latin typeface="Lora"/>
              <a:ea typeface="Lora"/>
              <a:cs typeface="Lora"/>
              <a:sym typeface="Lora"/>
            </a:endParaRPr>
          </a:p>
        </p:txBody>
      </p:sp>
      <p:sp>
        <p:nvSpPr>
          <p:cNvPr id="293" name="Google Shape;293;p45"/>
          <p:cNvSpPr txBox="1"/>
          <p:nvPr>
            <p:ph idx="4294967295" type="ctrTitle"/>
          </p:nvPr>
        </p:nvSpPr>
        <p:spPr>
          <a:xfrm>
            <a:off x="-8375" y="4615575"/>
            <a:ext cx="1104900" cy="1556100"/>
          </a:xfrm>
          <a:prstGeom prst="rect">
            <a:avLst/>
          </a:prstGeom>
          <a:noFill/>
          <a:ln>
            <a:noFill/>
          </a:ln>
        </p:spPr>
        <p:txBody>
          <a:bodyPr anchorCtr="0" anchor="b" bIns="34275" lIns="68575" spcFirstLastPara="1" rIns="68575" wrap="square" tIns="34275">
            <a:noAutofit/>
          </a:bodyPr>
          <a:lstStyle/>
          <a:p>
            <a:pPr indent="0" lvl="0" marL="0" rtl="0" algn="ctr">
              <a:spcBef>
                <a:spcPts val="0"/>
              </a:spcBef>
              <a:spcAft>
                <a:spcPts val="0"/>
              </a:spcAft>
              <a:buClr>
                <a:schemeClr val="accent1"/>
              </a:buClr>
              <a:buSzPts val="4100"/>
              <a:buFont typeface="Calibri"/>
              <a:buNone/>
            </a:pPr>
            <a:r>
              <a:rPr i="1" lang="en" sz="1900">
                <a:solidFill>
                  <a:schemeClr val="lt1"/>
                </a:solidFill>
                <a:latin typeface="Lora"/>
                <a:ea typeface="Lora"/>
                <a:cs typeface="Lora"/>
                <a:sym typeface="Lora"/>
              </a:rPr>
              <a:t>share</a:t>
            </a:r>
            <a:endParaRPr i="1" sz="1900">
              <a:solidFill>
                <a:schemeClr val="lt1"/>
              </a:solidFill>
              <a:latin typeface="Lora"/>
              <a:ea typeface="Lora"/>
              <a:cs typeface="Lora"/>
              <a:sym typeface="Lora"/>
            </a:endParaRPr>
          </a:p>
          <a:p>
            <a:pPr indent="0" lvl="0" marL="0" rtl="0" algn="ctr">
              <a:spcBef>
                <a:spcPts val="0"/>
              </a:spcBef>
              <a:spcAft>
                <a:spcPts val="0"/>
              </a:spcAft>
              <a:buClr>
                <a:schemeClr val="accent1"/>
              </a:buClr>
              <a:buSzPts val="4100"/>
              <a:buFont typeface="Calibri"/>
              <a:buNone/>
            </a:pPr>
            <a:r>
              <a:rPr i="1" lang="en" sz="1900">
                <a:solidFill>
                  <a:schemeClr val="lt1"/>
                </a:solidFill>
                <a:latin typeface="Lora"/>
                <a:ea typeface="Lora"/>
                <a:cs typeface="Lora"/>
                <a:sym typeface="Lora"/>
              </a:rPr>
              <a:t>sound,</a:t>
            </a:r>
            <a:endParaRPr i="1" sz="1900">
              <a:solidFill>
                <a:schemeClr val="lt1"/>
              </a:solidFill>
              <a:latin typeface="Lora"/>
              <a:ea typeface="Lora"/>
              <a:cs typeface="Lora"/>
              <a:sym typeface="Lora"/>
            </a:endParaRPr>
          </a:p>
          <a:p>
            <a:pPr indent="0" lvl="0" marL="0" rtl="0" algn="ctr">
              <a:spcBef>
                <a:spcPts val="0"/>
              </a:spcBef>
              <a:spcAft>
                <a:spcPts val="0"/>
              </a:spcAft>
              <a:buClr>
                <a:schemeClr val="accent1"/>
              </a:buClr>
              <a:buSzPts val="4100"/>
              <a:buFont typeface="Calibri"/>
              <a:buNone/>
            </a:pPr>
            <a:r>
              <a:rPr i="1" lang="en" sz="1900">
                <a:solidFill>
                  <a:schemeClr val="lt1"/>
                </a:solidFill>
                <a:latin typeface="Lora"/>
                <a:ea typeface="Lora"/>
                <a:cs typeface="Lora"/>
                <a:sym typeface="Lora"/>
              </a:rPr>
              <a:t>then</a:t>
            </a:r>
            <a:endParaRPr i="1" sz="1900">
              <a:solidFill>
                <a:schemeClr val="lt1"/>
              </a:solidFill>
              <a:latin typeface="Lora"/>
              <a:ea typeface="Lora"/>
              <a:cs typeface="Lora"/>
              <a:sym typeface="Lora"/>
            </a:endParaRPr>
          </a:p>
          <a:p>
            <a:pPr indent="0" lvl="0" marL="0" rtl="0" algn="ctr">
              <a:spcBef>
                <a:spcPts val="0"/>
              </a:spcBef>
              <a:spcAft>
                <a:spcPts val="0"/>
              </a:spcAft>
              <a:buClr>
                <a:schemeClr val="accent1"/>
              </a:buClr>
              <a:buSzPts val="4100"/>
              <a:buFont typeface="Calibri"/>
              <a:buNone/>
            </a:pPr>
            <a:r>
              <a:rPr i="1" lang="en" sz="1900">
                <a:solidFill>
                  <a:schemeClr val="lt1"/>
                </a:solidFill>
                <a:latin typeface="Lora"/>
                <a:ea typeface="Lora"/>
                <a:cs typeface="Lora"/>
                <a:sym typeface="Lora"/>
              </a:rPr>
              <a:t>play </a:t>
            </a:r>
            <a:endParaRPr i="1" sz="1900">
              <a:solidFill>
                <a:schemeClr val="lt1"/>
              </a:solidFill>
              <a:latin typeface="Lora"/>
              <a:ea typeface="Lora"/>
              <a:cs typeface="Lora"/>
              <a:sym typeface="Lora"/>
            </a:endParaRPr>
          </a:p>
          <a:p>
            <a:pPr indent="0" lvl="0" marL="0" rtl="0" algn="ctr">
              <a:spcBef>
                <a:spcPts val="0"/>
              </a:spcBef>
              <a:spcAft>
                <a:spcPts val="0"/>
              </a:spcAft>
              <a:buClr>
                <a:schemeClr val="accent1"/>
              </a:buClr>
              <a:buSzPts val="4100"/>
              <a:buFont typeface="Calibri"/>
              <a:buNone/>
            </a:pPr>
            <a:r>
              <a:rPr i="1" lang="en" sz="1900">
                <a:solidFill>
                  <a:schemeClr val="lt1"/>
                </a:solidFill>
                <a:latin typeface="Lora"/>
                <a:ea typeface="Lora"/>
                <a:cs typeface="Lora"/>
                <a:sym typeface="Lora"/>
              </a:rPr>
              <a:t>3x Bells</a:t>
            </a:r>
            <a:endParaRPr i="1" sz="100">
              <a:solidFill>
                <a:schemeClr val="lt1"/>
              </a:solidFill>
              <a:latin typeface="Lora"/>
              <a:ea typeface="Lora"/>
              <a:cs typeface="Lora"/>
              <a:sym typeface="Lora"/>
            </a:endParaRPr>
          </a:p>
        </p:txBody>
      </p:sp>
      <p:pic>
        <p:nvPicPr>
          <p:cNvPr id="294" name="Google Shape;294;p45" title="Standing Short Bowl x1 15s">
            <a:hlinkClick r:id="rId14"/>
          </p:cNvPr>
          <p:cNvPicPr preferRelativeResize="0"/>
          <p:nvPr/>
        </p:nvPicPr>
        <p:blipFill>
          <a:blip r:embed="rId15">
            <a:alphaModFix/>
          </a:blip>
          <a:stretch>
            <a:fillRect/>
          </a:stretch>
        </p:blipFill>
        <p:spPr>
          <a:xfrm>
            <a:off x="11" y="6171663"/>
            <a:ext cx="1088136" cy="61432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99CA3C"/>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FFCA66"/>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